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5"/>
  </p:notesMasterIdLst>
  <p:sldIdLst>
    <p:sldId id="328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285" r:id="rId20"/>
    <p:sldId id="256" r:id="rId21"/>
    <p:sldId id="323" r:id="rId22"/>
    <p:sldId id="300" r:id="rId23"/>
    <p:sldId id="274" r:id="rId24"/>
    <p:sldId id="275" r:id="rId25"/>
    <p:sldId id="302" r:id="rId26"/>
    <p:sldId id="324" r:id="rId27"/>
    <p:sldId id="281" r:id="rId28"/>
    <p:sldId id="280" r:id="rId29"/>
    <p:sldId id="273" r:id="rId30"/>
    <p:sldId id="258" r:id="rId31"/>
    <p:sldId id="287" r:id="rId32"/>
    <p:sldId id="306" r:id="rId33"/>
    <p:sldId id="326" r:id="rId34"/>
    <p:sldId id="327" r:id="rId35"/>
    <p:sldId id="325" r:id="rId36"/>
    <p:sldId id="312" r:id="rId37"/>
    <p:sldId id="259" r:id="rId38"/>
    <p:sldId id="322" r:id="rId39"/>
    <p:sldId id="321" r:id="rId40"/>
    <p:sldId id="346" r:id="rId41"/>
    <p:sldId id="347" r:id="rId42"/>
    <p:sldId id="348" r:id="rId43"/>
    <p:sldId id="349" r:id="rId44"/>
    <p:sldId id="350" r:id="rId45"/>
    <p:sldId id="352" r:id="rId46"/>
    <p:sldId id="351" r:id="rId47"/>
    <p:sldId id="353" r:id="rId48"/>
    <p:sldId id="354" r:id="rId49"/>
    <p:sldId id="355" r:id="rId50"/>
    <p:sldId id="356" r:id="rId51"/>
    <p:sldId id="357" r:id="rId52"/>
    <p:sldId id="315" r:id="rId53"/>
    <p:sldId id="309" r:id="rId5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2" autoAdjust="0"/>
    <p:restoredTop sz="94660"/>
  </p:normalViewPr>
  <p:slideViewPr>
    <p:cSldViewPr>
      <p:cViewPr>
        <p:scale>
          <a:sx n="40" d="100"/>
          <a:sy n="40" d="100"/>
        </p:scale>
        <p:origin x="-2982" y="-15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67BE2-C134-4069-80E4-8DAF8E11BFEF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B7A0A-3CC5-4424-8FDC-83C2344B2B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9451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B7A0A-3CC5-4424-8FDC-83C2344B2B1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morial.ru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Microsoft_Office_PowerPoint1.sldx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8243918" cy="4714908"/>
          </a:xfrm>
        </p:spPr>
        <p:txBody>
          <a:bodyPr>
            <a:noAutofit/>
          </a:bodyPr>
          <a:lstStyle/>
          <a:p>
            <a:r>
              <a:rPr lang="ru-RU" dirty="0" smtClean="0"/>
              <a:t>Проект классного руководителя «Никто не забыт, ничто не забыто!», приуроченный к 70-летиию в Великой Отечественной Войне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4929198"/>
            <a:ext cx="6072230" cy="142876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                    Выполнила :Сафина </a:t>
            </a:r>
            <a:r>
              <a:rPr lang="ru-RU" sz="2000" b="1" dirty="0" err="1" smtClean="0"/>
              <a:t>Галия</a:t>
            </a:r>
            <a:r>
              <a:rPr lang="ru-RU" sz="2000" b="1" dirty="0" smtClean="0"/>
              <a:t>  </a:t>
            </a:r>
            <a:r>
              <a:rPr lang="ru-RU" sz="2000" b="1" dirty="0" err="1" smtClean="0"/>
              <a:t>Фазыловна</a:t>
            </a:r>
            <a:endParaRPr lang="ru-RU" sz="2000" b="1" dirty="0" smtClean="0"/>
          </a:p>
          <a:p>
            <a:pPr algn="l"/>
            <a:r>
              <a:rPr lang="ru-RU" sz="2000" b="1" dirty="0" smtClean="0"/>
              <a:t>                    классный руководитель  7 «Б» класса</a:t>
            </a:r>
          </a:p>
          <a:p>
            <a:r>
              <a:rPr lang="ru-RU" sz="2000" b="1" dirty="0" smtClean="0"/>
              <a:t>                    МАОУ «</a:t>
            </a:r>
            <a:r>
              <a:rPr lang="ru-RU" sz="2000" b="1" dirty="0" err="1" smtClean="0"/>
              <a:t>Базарно-Матакская</a:t>
            </a:r>
            <a:r>
              <a:rPr lang="ru-RU" sz="2000" b="1" dirty="0" smtClean="0"/>
              <a:t>  СОШ»</a:t>
            </a:r>
            <a:endParaRPr lang="ru-RU" sz="20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тематических плакатов      «Мы победили!»</a:t>
            </a:r>
            <a:endParaRPr lang="ru-RU" dirty="0"/>
          </a:p>
        </p:txBody>
      </p:sp>
      <p:pic>
        <p:nvPicPr>
          <p:cNvPr id="5" name="Содержимое 4" descr="SAM_31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819419"/>
            <a:ext cx="3657600" cy="4073236"/>
          </a:xfrm>
        </p:spPr>
      </p:pic>
      <p:pic>
        <p:nvPicPr>
          <p:cNvPr id="6" name="Содержимое 5" descr="SAM_314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854748"/>
            <a:ext cx="3657600" cy="400257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SAM_31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071546"/>
            <a:ext cx="3878286" cy="5286412"/>
          </a:xfrm>
        </p:spPr>
      </p:pic>
      <p:pic>
        <p:nvPicPr>
          <p:cNvPr id="6" name="Содержимое 5" descr="SAM_31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000108"/>
            <a:ext cx="3657600" cy="535785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рисунков «Нам дороги эти забывать нельзя!»</a:t>
            </a:r>
            <a:endParaRPr lang="ru-RU" dirty="0"/>
          </a:p>
        </p:txBody>
      </p:sp>
      <p:pic>
        <p:nvPicPr>
          <p:cNvPr id="4" name="Содержимое 3" descr="SAM_31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инсценированной военно-патриотической песни</a:t>
            </a:r>
            <a:endParaRPr lang="ru-RU" dirty="0"/>
          </a:p>
        </p:txBody>
      </p:sp>
      <p:pic>
        <p:nvPicPr>
          <p:cNvPr id="5" name="Содержимое 4" descr="SAM_296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82482" y="2357430"/>
            <a:ext cx="3562835" cy="3830645"/>
          </a:xfrm>
        </p:spPr>
      </p:pic>
      <p:pic>
        <p:nvPicPr>
          <p:cNvPr id="6" name="Содержимое 5" descr="SAM_296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95956" y="2857496"/>
            <a:ext cx="3619388" cy="3330579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ымянный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44332"/>
            <a:ext cx="8275222" cy="68136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M_31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52" y="357166"/>
            <a:ext cx="650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Почетная </a:t>
            </a:r>
            <a:r>
              <a:rPr lang="ru-RU" sz="2400" dirty="0" err="1" smtClean="0"/>
              <a:t>фото-галлерея</a:t>
            </a:r>
            <a:r>
              <a:rPr lang="ru-RU" sz="2400" dirty="0" smtClean="0"/>
              <a:t> ветеранов Великой Отечественной Войны </a:t>
            </a:r>
            <a:r>
              <a:rPr lang="ru-RU" sz="2400" dirty="0" err="1" smtClean="0"/>
              <a:t>Алькеевского</a:t>
            </a:r>
            <a:r>
              <a:rPr lang="ru-RU" sz="2400" dirty="0" smtClean="0"/>
              <a:t> района в </a:t>
            </a:r>
            <a:r>
              <a:rPr lang="ru-RU" sz="2400" dirty="0" err="1" smtClean="0"/>
              <a:t>Базарно-Матакской</a:t>
            </a:r>
            <a:r>
              <a:rPr lang="ru-RU" sz="2400" dirty="0" smtClean="0"/>
              <a:t> школе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M_31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642918"/>
            <a:ext cx="4500562" cy="3375422"/>
          </a:xfrm>
          <a:prstGeom prst="rect">
            <a:avLst/>
          </a:prstGeom>
        </p:spPr>
      </p:pic>
      <p:pic>
        <p:nvPicPr>
          <p:cNvPr id="3" name="Рисунок 2" descr="SAM_3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3857604"/>
            <a:ext cx="4000528" cy="3000396"/>
          </a:xfrm>
          <a:prstGeom prst="rect">
            <a:avLst/>
          </a:prstGeom>
        </p:spPr>
      </p:pic>
      <p:pic>
        <p:nvPicPr>
          <p:cNvPr id="4" name="Рисунок 3" descr="SAM_31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71480"/>
            <a:ext cx="4429124" cy="33218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0"/>
            <a:ext cx="778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Забота о </a:t>
            </a:r>
            <a:r>
              <a:rPr lang="ru-RU" sz="2000" dirty="0" err="1" smtClean="0"/>
              <a:t>пямятнике</a:t>
            </a:r>
            <a:r>
              <a:rPr lang="ru-RU" sz="2000" dirty="0" smtClean="0"/>
              <a:t> участникам боевых действий в горячих точках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M_3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3423633"/>
            <a:ext cx="4579156" cy="3434367"/>
          </a:xfrm>
          <a:prstGeom prst="rect">
            <a:avLst/>
          </a:prstGeom>
        </p:spPr>
      </p:pic>
      <p:pic>
        <p:nvPicPr>
          <p:cNvPr id="3" name="Рисунок 2" descr="SAM_31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14356"/>
            <a:ext cx="4286280" cy="3214710"/>
          </a:xfrm>
          <a:prstGeom prst="rect">
            <a:avLst/>
          </a:prstGeom>
        </p:spPr>
      </p:pic>
      <p:pic>
        <p:nvPicPr>
          <p:cNvPr id="4" name="Рисунок 3" descr="SAM_31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642918"/>
            <a:ext cx="4381531" cy="32861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0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Шефство над памятником Неизвестному солдату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CI21012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3612447"/>
            <a:ext cx="4629190" cy="3245553"/>
          </a:xfrm>
          <a:prstGeom prst="rect">
            <a:avLst/>
          </a:prstGeom>
        </p:spPr>
      </p:pic>
      <p:pic>
        <p:nvPicPr>
          <p:cNvPr id="3" name="Рисунок 2" descr="SPM_A009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428604"/>
            <a:ext cx="4429156" cy="3196827"/>
          </a:xfrm>
          <a:prstGeom prst="rect">
            <a:avLst/>
          </a:prstGeom>
        </p:spPr>
      </p:pic>
      <p:pic>
        <p:nvPicPr>
          <p:cNvPr id="4" name="Рисунок 3" descr="Фото-00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500042"/>
            <a:ext cx="4200594" cy="31504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0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Тимуровская работа</a:t>
            </a: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86" y="-24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spc="150" dirty="0" smtClean="0">
              <a:ln w="11430"/>
              <a:solidFill>
                <a:schemeClr val="tx2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 descr="C:\Documents and Settings\Админ\Рабочий стол\Милияуша\картинки\hero-st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3463" y="4953000"/>
            <a:ext cx="1164252" cy="1905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5143512"/>
            <a:ext cx="635798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Героям землякам </a:t>
            </a:r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посвящается!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0913afaeafd71e3f133ee743df7bbbb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6595" y="386649"/>
            <a:ext cx="1205929" cy="990600"/>
          </a:xfrm>
          <a:prstGeom prst="ellipse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61260" y="-72158"/>
            <a:ext cx="3276600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cap="none" spc="150" dirty="0" smtClean="0">
                <a:ln w="11430"/>
                <a:solidFill>
                  <a:srgbClr val="99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70-летие  </a:t>
            </a:r>
          </a:p>
          <a:p>
            <a:pPr algn="ctr"/>
            <a:endParaRPr lang="ru-RU" sz="5400" b="1" cap="none" spc="150" dirty="0" smtClean="0">
              <a:ln w="11430"/>
              <a:solidFill>
                <a:srgbClr val="99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spc="150" dirty="0" smtClean="0">
                <a:ln w="11430"/>
                <a:solidFill>
                  <a:srgbClr val="99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cap="none" spc="150" dirty="0" smtClean="0">
                <a:ln w="11430"/>
                <a:solidFill>
                  <a:srgbClr val="99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обеды </a:t>
            </a:r>
            <a:endParaRPr lang="ru-RU" sz="3200" b="1" cap="none" spc="150" dirty="0">
              <a:ln w="11430"/>
              <a:solidFill>
                <a:srgbClr val="99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4895" y="1828800"/>
            <a:ext cx="5029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6" name="Picture 2" descr="C:\Documents and Settings\Админ\Рабочий стол\Милияуша\картинки\DSCF32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1172" y="2006600"/>
            <a:ext cx="2416628" cy="2844800"/>
          </a:xfrm>
          <a:prstGeom prst="rect">
            <a:avLst/>
          </a:prstGeom>
          <a:noFill/>
        </p:spPr>
      </p:pic>
      <p:pic>
        <p:nvPicPr>
          <p:cNvPr id="72707" name="Picture 3" descr="C:\Documents and Settings\Админ\Рабочий стол\Милияуша\картинки\CIMG0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0" y="3942618"/>
            <a:ext cx="1348740" cy="908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8725087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2976" y="285728"/>
            <a:ext cx="764386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/>
              <a:t>Проект    классного   руководителя  Сафиной </a:t>
            </a:r>
            <a:r>
              <a:rPr lang="ru-RU" sz="1300" b="1" dirty="0" err="1" smtClean="0"/>
              <a:t>Галии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Фазыловны</a:t>
            </a:r>
            <a:r>
              <a:rPr lang="ru-RU" sz="1300" b="1" dirty="0" smtClean="0"/>
              <a:t>  в  7 «Б»  классе  , посвящённый  70-летию         победы   « </a:t>
            </a:r>
            <a:r>
              <a:rPr lang="en-US" sz="1300" b="1" dirty="0" err="1" smtClean="0"/>
              <a:t>Никто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не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забыт</a:t>
            </a:r>
            <a:r>
              <a:rPr lang="en-US" sz="1300" b="1" dirty="0" smtClean="0"/>
              <a:t>, </a:t>
            </a:r>
            <a:r>
              <a:rPr lang="en-US" sz="1300" b="1" dirty="0" err="1" smtClean="0"/>
              <a:t>ничто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не</a:t>
            </a:r>
            <a:r>
              <a:rPr lang="en-US" sz="1300" b="1" dirty="0" smtClean="0"/>
              <a:t> </a:t>
            </a:r>
            <a:r>
              <a:rPr lang="en-US" sz="1300" b="1" dirty="0" err="1" smtClean="0"/>
              <a:t>забыто</a:t>
            </a:r>
            <a:r>
              <a:rPr lang="en-US" sz="1300" b="1" dirty="0" smtClean="0"/>
              <a:t> </a:t>
            </a:r>
            <a:r>
              <a:rPr lang="ru-RU" sz="1300" b="1" dirty="0" smtClean="0"/>
              <a:t>…».</a:t>
            </a:r>
            <a:endParaRPr lang="ru-RU" sz="1300" dirty="0" smtClean="0"/>
          </a:p>
          <a:p>
            <a:r>
              <a:rPr lang="ru-RU" sz="1300" dirty="0" smtClean="0"/>
              <a:t>Школьные проекты – дело творческое и очень интересное. Технология проектирования используется в нашей школе и в урочной и во внеурочной деятельности .Я хочу вам предложить проект  по внеклассной работе . Надо отметить ,что ведущая роль в организации  и  реализации  разнообразных  проектах принадлежит педагогу. Если он компетентен, заинтересован сам и может заинтересовать детей , то всё получится.</a:t>
            </a:r>
          </a:p>
          <a:p>
            <a:r>
              <a:rPr lang="ru-RU" sz="1300" dirty="0" smtClean="0"/>
              <a:t>2014-2015 год проходит  в преддверии большого события в истории нашей страны «70летии Победы в Великой Отечественной Войне 1941-1945 годов». В нашей школе проводится много различных и познавательных  мероприятий, приуроченных к этой дате : тематические классные часы, встречи с ветеранами войны и тружениками тыла, посещение краеведческого музея нашей школы под руководством Платонова С.А., конкурсы рисунков и чтецов «Никто не забыт и ничто не забыто!», в нашей школе работает военно-поисковый отряд «Оркестр», который выезжал на раскопки останков  советских солдат времён ВОВ в Смоленскую область, ученики нашей школы оказывают шефскую помощь ветеранам войны и  тыла, заботятся о них, неоднократно они выезжали с концертами и подарками  в дом престарелых в село Юхмачи. К сожалению, с каждым годом ветеранов становится всё меньше и меньше , а скоро уже и некому будет рассказать  нынешнему поколению  реальные факты о той войне. Как-то на классном часу мы с ребятами стали говорить о наших земляках, воевавших на фронтах  войны, выяснять сколько человек ушло на фронт, сколько вернулось живых , сколько погибло на фронтах, сколько пропало без вести, сколько среди них –героев Советского Союза , сколько награждены различными медалями и орденами. Отсюда и возникла идея провести поисковую деятельность , поднять исторические материалы о той войне. Хорошую идею нам подсказал наш учитель ОБЖ  Платонов А.С. –искать информацию  о ветеранах нашего района  на сайте </a:t>
            </a:r>
            <a:r>
              <a:rPr lang="ru-RU" sz="1300" u="sng" dirty="0" err="1" smtClean="0">
                <a:hlinkClick r:id="rId2"/>
              </a:rPr>
              <a:t>www</a:t>
            </a:r>
            <a:r>
              <a:rPr lang="ru-RU" sz="1300" u="sng" dirty="0" smtClean="0">
                <a:hlinkClick r:id="rId2"/>
              </a:rPr>
              <a:t>.</a:t>
            </a:r>
            <a:r>
              <a:rPr lang="en-US" sz="1300" u="sng" dirty="0" smtClean="0">
                <a:hlinkClick r:id="rId2"/>
              </a:rPr>
              <a:t>memorial</a:t>
            </a:r>
            <a:r>
              <a:rPr lang="ru-RU" sz="1300" u="sng" dirty="0" smtClean="0">
                <a:hlinkClick r:id="rId2"/>
              </a:rPr>
              <a:t>.</a:t>
            </a:r>
            <a:r>
              <a:rPr lang="en-US" sz="1300" u="sng" dirty="0" err="1" smtClean="0">
                <a:hlinkClick r:id="rId2"/>
              </a:rPr>
              <a:t>ru</a:t>
            </a:r>
            <a:r>
              <a:rPr lang="ru-RU" sz="1300" dirty="0" smtClean="0"/>
              <a:t> .Многие ребята нашли  там информацию о своих дедушках и прадедушках  , которая раньше считалась практически недоступной для рядового человека. Вот мы и решили с ребятами исследовать , обобщить и систематизировать  всё, что найдём о ветеранах войны, которые были призваны на фронт из </a:t>
            </a:r>
            <a:r>
              <a:rPr lang="ru-RU" sz="1300" dirty="0" err="1" smtClean="0"/>
              <a:t>Алькеевского</a:t>
            </a:r>
            <a:r>
              <a:rPr lang="ru-RU" sz="1300" dirty="0" smtClean="0"/>
              <a:t> района. В процессе работы ребята находили и собирали материал и о собственных родственниках, увеличивали и ретушировали старые и выцветшие от времени фронтовые фотографии из семейных фотоальбомов , опрашивали родных и старожилов, описывали их жизненный путь и военные заслуги. Таким образом, администрация нашей школы приняла решение оформить школьную  настенную фото- </a:t>
            </a:r>
            <a:r>
              <a:rPr lang="ru-RU" sz="1300" dirty="0" err="1" smtClean="0"/>
              <a:t>галлерею</a:t>
            </a:r>
            <a:r>
              <a:rPr lang="ru-RU" sz="1300" dirty="0" smtClean="0"/>
              <a:t> ветеранов Великой Отечественной Войны- дедушек наших учащихся- «Бессмертный полк»,которая расположилась на 2 этаже , в фойе нашей школы.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0"/>
            <a:ext cx="7772400" cy="1371600"/>
          </a:xfrm>
        </p:spPr>
        <p:txBody>
          <a:bodyPr>
            <a:noAutofit/>
          </a:bodyPr>
          <a:lstStyle/>
          <a:p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subTitle" idx="1"/>
          </p:nvPr>
        </p:nvSpPr>
        <p:spPr>
          <a:xfrm>
            <a:off x="1524000" y="5105400"/>
            <a:ext cx="6400800" cy="1752600"/>
          </a:xfrm>
        </p:spPr>
        <p:txBody>
          <a:bodyPr>
            <a:normAutofit fontScale="82500" lnSpcReduction="10000"/>
          </a:bodyPr>
          <a:lstStyle/>
          <a:p>
            <a:endParaRPr lang="tt-RU" dirty="0" smtClean="0"/>
          </a:p>
          <a:p>
            <a:r>
              <a:rPr lang="tt-RU" sz="4100" b="1" dirty="0" smtClean="0">
                <a:solidFill>
                  <a:schemeClr val="bg1"/>
                </a:solidFill>
              </a:rPr>
              <a:t>Герои Великой Отечественной войны-земляки Алькеевцы</a:t>
            </a:r>
            <a:endParaRPr lang="ru-RU" sz="4100" b="1" dirty="0">
              <a:solidFill>
                <a:schemeClr val="bg1"/>
              </a:solidFill>
            </a:endParaRPr>
          </a:p>
        </p:txBody>
      </p:sp>
      <p:pic>
        <p:nvPicPr>
          <p:cNvPr id="39937" name="Picture 1" descr="C:\Documents and Settings\Админ\Рабочий стол\Милияуша\картинки\i (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676400"/>
            <a:ext cx="4521200" cy="3886200"/>
          </a:xfrm>
          <a:prstGeom prst="round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" y="0"/>
            <a:ext cx="917448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494211" y="3481251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                 Работу </a:t>
            </a:r>
            <a:r>
              <a:rPr lang="ru-RU" sz="2400" b="1" dirty="0"/>
              <a:t>выполнили</a:t>
            </a:r>
            <a:r>
              <a:rPr lang="ru-RU" sz="2400" b="1" dirty="0" smtClean="0"/>
              <a:t>:</a:t>
            </a:r>
          </a:p>
          <a:p>
            <a:r>
              <a:rPr lang="ru-RU" sz="2800" b="1" dirty="0" smtClean="0"/>
              <a:t> </a:t>
            </a:r>
            <a:r>
              <a:rPr lang="ru-RU" sz="2800" b="1" dirty="0" err="1"/>
              <a:t>Хайдарова</a:t>
            </a:r>
            <a:r>
              <a:rPr lang="ru-RU" sz="2800" b="1" dirty="0"/>
              <a:t> Азалия </a:t>
            </a:r>
            <a:r>
              <a:rPr lang="ru-RU" sz="2000" b="1" dirty="0"/>
              <a:t>ученица 7 «Б» класса МАОУ «БМСОШ» </a:t>
            </a:r>
            <a:endParaRPr lang="ru-RU" sz="2000" b="1" dirty="0" smtClean="0"/>
          </a:p>
          <a:p>
            <a:r>
              <a:rPr lang="ru-RU" sz="2000" b="1" dirty="0" smtClean="0"/>
              <a:t>и </a:t>
            </a:r>
            <a:r>
              <a:rPr lang="ru-RU" sz="2000" b="1" dirty="0"/>
              <a:t>её мама </a:t>
            </a:r>
            <a:r>
              <a:rPr lang="ru-RU" sz="2800" b="1" dirty="0" err="1"/>
              <a:t>Хайдарова</a:t>
            </a:r>
            <a:r>
              <a:rPr lang="ru-RU" sz="2800" b="1" dirty="0"/>
              <a:t> </a:t>
            </a:r>
            <a:r>
              <a:rPr lang="ru-RU" sz="2800" b="1" dirty="0" err="1"/>
              <a:t>Миляуша</a:t>
            </a:r>
            <a:r>
              <a:rPr lang="ru-RU" sz="2800" b="1" dirty="0"/>
              <a:t> </a:t>
            </a:r>
            <a:r>
              <a:rPr lang="ru-RU" sz="2800" b="1" dirty="0" err="1" smtClean="0"/>
              <a:t>Ислямовна</a:t>
            </a:r>
            <a:r>
              <a:rPr lang="ru-RU" sz="2800" b="1" dirty="0" smtClean="0"/>
              <a:t>.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                         2015г.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9437384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27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54" y="-320040"/>
            <a:ext cx="91440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447800" y="3810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</a:t>
            </a:r>
            <a:endParaRPr lang="ru-RU" sz="2400" b="1" i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750332"/>
            <a:ext cx="86106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/>
              <a:t>2015 год- </a:t>
            </a:r>
            <a:r>
              <a:rPr lang="ru-RU" sz="2800" b="1" dirty="0"/>
              <a:t>это год </a:t>
            </a:r>
            <a:r>
              <a:rPr lang="ru-RU" sz="2800" b="1" dirty="0" smtClean="0"/>
              <a:t>70- </a:t>
            </a:r>
            <a:r>
              <a:rPr lang="ru-RU" sz="2800" b="1" dirty="0" err="1"/>
              <a:t>летия</a:t>
            </a:r>
            <a:r>
              <a:rPr lang="ru-RU" sz="2800" b="1" dirty="0"/>
              <a:t> Победы нашего народа </a:t>
            </a:r>
            <a:endParaRPr lang="ru-RU" sz="2800" b="1" dirty="0" smtClean="0"/>
          </a:p>
          <a:p>
            <a:pPr>
              <a:spcAft>
                <a:spcPts val="0"/>
              </a:spcAft>
            </a:pPr>
            <a:r>
              <a:rPr lang="ru-RU" sz="2800" b="1" dirty="0"/>
              <a:t> </a:t>
            </a:r>
            <a:r>
              <a:rPr lang="ru-RU" sz="2800" b="1" dirty="0" smtClean="0"/>
              <a:t>                 в </a:t>
            </a:r>
            <a:r>
              <a:rPr lang="ru-RU" sz="2800" b="1" dirty="0"/>
              <a:t>Великой Отечественной войне</a:t>
            </a:r>
            <a:r>
              <a:rPr lang="ru-RU" sz="2800" b="1" dirty="0" smtClean="0"/>
              <a:t>.</a:t>
            </a:r>
          </a:p>
          <a:p>
            <a:pPr>
              <a:spcAft>
                <a:spcPts val="0"/>
              </a:spcAft>
            </a:pPr>
            <a:r>
              <a:rPr lang="ru-RU" sz="2000" dirty="0" smtClean="0"/>
              <a:t> </a:t>
            </a:r>
          </a:p>
          <a:p>
            <a:pPr>
              <a:spcAft>
                <a:spcPts val="0"/>
              </a:spcAft>
            </a:pPr>
            <a:r>
              <a:rPr lang="ru-RU" sz="2000" b="1" dirty="0" smtClean="0"/>
              <a:t>     С </a:t>
            </a:r>
            <a:r>
              <a:rPr lang="ru-RU" sz="2000" b="1" dirty="0"/>
              <a:t>высоты сегодняшнего времени мы оглядываем путь, пройденный нашей страной, и что бы сейчас не писалось, и не говорилось о войне- эта наша с вами история, биография  нашей с вами  Родины. </a:t>
            </a:r>
            <a:endParaRPr lang="ru-RU" sz="2000" b="1" dirty="0" smtClean="0"/>
          </a:p>
          <a:p>
            <a:pPr>
              <a:spcAft>
                <a:spcPts val="0"/>
              </a:spcAft>
            </a:pPr>
            <a:r>
              <a:rPr lang="ru-RU" sz="2000" b="1" dirty="0" smtClean="0"/>
              <a:t> </a:t>
            </a:r>
            <a:r>
              <a:rPr lang="ru-RU" sz="2000" b="1" dirty="0"/>
              <a:t>Победа не далась нелегко. Война унесла более 27 миллионов жизней наших соотечественников. </a:t>
            </a:r>
            <a:endParaRPr lang="ru-RU" sz="2000" b="1" dirty="0" smtClean="0"/>
          </a:p>
          <a:p>
            <a:pPr>
              <a:spcAft>
                <a:spcPts val="0"/>
              </a:spcAft>
            </a:pPr>
            <a:r>
              <a:rPr lang="ru-RU" sz="2000" b="1" dirty="0" smtClean="0"/>
              <a:t>      Из </a:t>
            </a:r>
            <a:r>
              <a:rPr lang="ru-RU" sz="2000" b="1" dirty="0" err="1"/>
              <a:t>Алькеевского</a:t>
            </a:r>
            <a:r>
              <a:rPr lang="ru-RU" sz="2000" b="1" dirty="0"/>
              <a:t> района  на войну ушли 8950 человек, к сожалению, многие  из них не смогли вернуться домой. </a:t>
            </a:r>
            <a:r>
              <a:rPr lang="ru-RU" sz="2000" b="1" dirty="0" smtClean="0"/>
              <a:t>  </a:t>
            </a:r>
            <a:r>
              <a:rPr lang="ru-RU" sz="2000" b="1" dirty="0"/>
              <a:t>Н</a:t>
            </a:r>
            <a:r>
              <a:rPr lang="ru-RU" sz="2000" b="1" dirty="0" smtClean="0"/>
              <a:t>аш </a:t>
            </a:r>
            <a:r>
              <a:rPr lang="ru-RU" sz="2000" b="1" dirty="0" err="1"/>
              <a:t>Алькеевский</a:t>
            </a:r>
            <a:r>
              <a:rPr lang="ru-RU" sz="2000" b="1" dirty="0"/>
              <a:t> район потерял 5267 человек.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t-RU" dirty="0" smtClean="0"/>
              <a:t>                                    </a:t>
            </a:r>
            <a:endParaRPr lang="ru-RU" dirty="0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2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35630435"/>
              </p:ext>
            </p:extLst>
          </p:nvPr>
        </p:nvGraphicFramePr>
        <p:xfrm>
          <a:off x="0" y="0"/>
          <a:ext cx="5157788" cy="6858000"/>
        </p:xfrm>
        <a:graphic>
          <a:graphicData uri="http://schemas.openxmlformats.org/presentationml/2006/ole">
            <p:oleObj spid="_x0000_s30729" name="Слайд" r:id="rId4" imgW="2677489" imgH="3572111" progId="PowerPoint.Slide.12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105400" y="685801"/>
            <a:ext cx="4038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Герои Советского Союза - гордость и слава нашего народа. Интерес к их подвигу, героизму с течением времени не ослабевает, а усиливается.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Алькеевцы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бережно хранят память о ратных подвигах земляков. Особенно они гордятся воинами, получившими звание Героя Советского Союза.</a:t>
            </a:r>
          </a:p>
          <a:p>
            <a:pPr algn="ctr"/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t-RU" sz="2700" b="1" dirty="0" smtClean="0">
                <a:latin typeface="Times New Roman" pitchFamily="18" charset="0"/>
                <a:cs typeface="Times New Roman" pitchFamily="18" charset="0"/>
              </a:rPr>
              <a:t>Шестерым славным сынам нашего района присвоено звание Героя Советского Союза: 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21" name="Рисунок 20" descr="CIMG2967.JPG"/>
          <p:cNvPicPr>
            <a:picLocks noChangeAspect="1"/>
          </p:cNvPicPr>
          <p:nvPr/>
        </p:nvPicPr>
        <p:blipFill>
          <a:blip r:embed="rId3" cstate="print"/>
          <a:srcRect l="34250" t="16400" r="37400" b="30400"/>
          <a:stretch>
            <a:fillRect/>
          </a:stretch>
        </p:blipFill>
        <p:spPr>
          <a:xfrm>
            <a:off x="762000" y="2514600"/>
            <a:ext cx="1026142" cy="144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-457200" y="3962400"/>
            <a:ext cx="27363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/>
              <a:t>               </a:t>
            </a:r>
            <a:r>
              <a:rPr lang="ru-RU" sz="1300" b="1" dirty="0" err="1" smtClean="0"/>
              <a:t>Шагвалеев</a:t>
            </a:r>
            <a:endParaRPr lang="ru-RU" sz="1300" b="1" dirty="0" smtClean="0"/>
          </a:p>
          <a:p>
            <a:pPr algn="ctr"/>
            <a:r>
              <a:rPr lang="ru-RU" sz="1300" b="1" dirty="0" smtClean="0"/>
              <a:t>               </a:t>
            </a:r>
            <a:r>
              <a:rPr lang="ru-RU" sz="1300" b="1" dirty="0" err="1" smtClean="0"/>
              <a:t>Галимзян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Нургаязович</a:t>
            </a:r>
            <a:endParaRPr lang="ru-RU" sz="1300" b="1" dirty="0" smtClean="0"/>
          </a:p>
          <a:p>
            <a:r>
              <a:rPr lang="ru-RU" sz="1300" dirty="0" smtClean="0"/>
              <a:t>      </a:t>
            </a:r>
            <a:endParaRPr lang="ru-RU" sz="1300" dirty="0"/>
          </a:p>
        </p:txBody>
      </p:sp>
      <p:pic>
        <p:nvPicPr>
          <p:cNvPr id="23" name="Рисунок 22" descr="CIMG2981.JPG"/>
          <p:cNvPicPr>
            <a:picLocks noChangeAspect="1"/>
          </p:cNvPicPr>
          <p:nvPr/>
        </p:nvPicPr>
        <p:blipFill>
          <a:blip r:embed="rId4" cstate="print"/>
          <a:srcRect l="36848" t="9401" r="40147" b="43196"/>
          <a:stretch>
            <a:fillRect/>
          </a:stretch>
        </p:blipFill>
        <p:spPr>
          <a:xfrm>
            <a:off x="4114800" y="2514600"/>
            <a:ext cx="936813" cy="144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1600200" y="3962401"/>
            <a:ext cx="5562600" cy="492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               </a:t>
            </a:r>
            <a:r>
              <a:rPr lang="ru-RU" sz="1300" b="1" dirty="0" err="1" smtClean="0"/>
              <a:t>Исхаков</a:t>
            </a:r>
            <a:r>
              <a:rPr lang="ru-RU" sz="1300" b="1" dirty="0" smtClean="0"/>
              <a:t> </a:t>
            </a:r>
          </a:p>
          <a:p>
            <a:pPr algn="ctr"/>
            <a:r>
              <a:rPr lang="ru-RU" sz="1300" b="1" dirty="0" smtClean="0"/>
              <a:t>          </a:t>
            </a:r>
            <a:r>
              <a:rPr lang="ru-RU" sz="1300" b="1" dirty="0" err="1" smtClean="0"/>
              <a:t>Зиннатулла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Генатулаевич</a:t>
            </a:r>
            <a:endParaRPr lang="ru-RU" sz="1300" b="1" dirty="0" smtClean="0"/>
          </a:p>
        </p:txBody>
      </p:sp>
      <p:pic>
        <p:nvPicPr>
          <p:cNvPr id="25" name="Рисунок 24" descr="CIMG2970.JPG"/>
          <p:cNvPicPr>
            <a:picLocks noChangeAspect="1"/>
          </p:cNvPicPr>
          <p:nvPr/>
        </p:nvPicPr>
        <p:blipFill>
          <a:blip r:embed="rId5" cstate="print"/>
          <a:srcRect l="36749" t="21000" r="42251" b="41201"/>
          <a:stretch>
            <a:fillRect/>
          </a:stretch>
        </p:blipFill>
        <p:spPr>
          <a:xfrm>
            <a:off x="7315200" y="2438400"/>
            <a:ext cx="1072444" cy="144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2133600" y="3962401"/>
            <a:ext cx="7010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/>
              <a:t>                                                                                                                        </a:t>
            </a:r>
            <a:r>
              <a:rPr lang="ru-RU" sz="1300" b="1" dirty="0" err="1" smtClean="0"/>
              <a:t>Крайнов</a:t>
            </a:r>
            <a:r>
              <a:rPr lang="ru-RU" sz="1300" b="1" dirty="0" smtClean="0"/>
              <a:t> </a:t>
            </a:r>
          </a:p>
          <a:p>
            <a:pPr algn="ctr"/>
            <a:r>
              <a:rPr lang="ru-RU" sz="1300" b="1" dirty="0" smtClean="0"/>
              <a:t>                                                                                                                     Степан Матвеевич</a:t>
            </a:r>
          </a:p>
        </p:txBody>
      </p:sp>
      <p:pic>
        <p:nvPicPr>
          <p:cNvPr id="27" name="Рисунок 26" descr="CIMG2966.JPG"/>
          <p:cNvPicPr>
            <a:picLocks noChangeAspect="1"/>
          </p:cNvPicPr>
          <p:nvPr/>
        </p:nvPicPr>
        <p:blipFill>
          <a:blip r:embed="rId6" cstate="print"/>
          <a:srcRect l="32150" t="6601" r="29000" b="24800"/>
          <a:stretch>
            <a:fillRect/>
          </a:stretch>
        </p:blipFill>
        <p:spPr>
          <a:xfrm>
            <a:off x="4038600" y="4648200"/>
            <a:ext cx="1093237" cy="144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27"/>
          <p:cNvSpPr txBox="1"/>
          <p:nvPr/>
        </p:nvSpPr>
        <p:spPr>
          <a:xfrm>
            <a:off x="2819400" y="3962400"/>
            <a:ext cx="31241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b="1" dirty="0" smtClean="0"/>
              <a:t>              Чулков </a:t>
            </a:r>
          </a:p>
          <a:p>
            <a:pPr algn="ctr"/>
            <a:r>
              <a:rPr lang="ru-RU" sz="1200" b="1" dirty="0" smtClean="0"/>
              <a:t>                     Алексей Петрович</a:t>
            </a:r>
          </a:p>
        </p:txBody>
      </p:sp>
      <p:pic>
        <p:nvPicPr>
          <p:cNvPr id="29" name="Рисунок 28" descr="CIMG2979.JPG"/>
          <p:cNvPicPr>
            <a:picLocks noChangeAspect="1"/>
          </p:cNvPicPr>
          <p:nvPr/>
        </p:nvPicPr>
        <p:blipFill>
          <a:blip r:embed="rId7" cstate="print"/>
          <a:srcRect l="52100" t="16400" r="24800" b="43000"/>
          <a:stretch>
            <a:fillRect/>
          </a:stretch>
        </p:blipFill>
        <p:spPr>
          <a:xfrm>
            <a:off x="7391400" y="4572000"/>
            <a:ext cx="1098331" cy="144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3276600" y="3886200"/>
            <a:ext cx="6019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b="1" dirty="0" smtClean="0"/>
              <a:t>                                                                                            Филиппов </a:t>
            </a:r>
          </a:p>
          <a:p>
            <a:pPr algn="ctr"/>
            <a:r>
              <a:rPr lang="ru-RU" sz="1200" b="1" dirty="0" smtClean="0"/>
              <a:t>                                                                                           Гордей Иванович</a:t>
            </a:r>
          </a:p>
        </p:txBody>
      </p:sp>
      <p:pic>
        <p:nvPicPr>
          <p:cNvPr id="31" name="Рисунок 30" descr="CIMG2982.JPG"/>
          <p:cNvPicPr>
            <a:picLocks noChangeAspect="1"/>
          </p:cNvPicPr>
          <p:nvPr/>
        </p:nvPicPr>
        <p:blipFill>
          <a:blip r:embed="rId8" cstate="print"/>
          <a:srcRect l="35300" t="12201" r="37400" b="37400"/>
          <a:stretch>
            <a:fillRect/>
          </a:stretch>
        </p:blipFill>
        <p:spPr>
          <a:xfrm>
            <a:off x="816142" y="4620675"/>
            <a:ext cx="972000" cy="1345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" name="TextBox 31"/>
          <p:cNvSpPr txBox="1"/>
          <p:nvPr/>
        </p:nvSpPr>
        <p:spPr>
          <a:xfrm>
            <a:off x="-152400" y="6172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            Афанасьев</a:t>
            </a:r>
          </a:p>
          <a:p>
            <a:pPr algn="ctr"/>
            <a:r>
              <a:rPr lang="ru-RU" sz="1200" b="1" dirty="0" smtClean="0"/>
              <a:t>               Кузьма Кириллович</a:t>
            </a:r>
          </a:p>
        </p:txBody>
      </p:sp>
      <p:pic>
        <p:nvPicPr>
          <p:cNvPr id="15" name="Рисунок 14" descr="CIMG2979.JPG"/>
          <p:cNvPicPr>
            <a:picLocks noChangeAspect="1"/>
          </p:cNvPicPr>
          <p:nvPr/>
        </p:nvPicPr>
        <p:blipFill>
          <a:blip r:embed="rId7" cstate="print"/>
          <a:srcRect l="52100" t="16400" r="24800" b="43000"/>
          <a:stretch>
            <a:fillRect/>
          </a:stretch>
        </p:blipFill>
        <p:spPr>
          <a:xfrm>
            <a:off x="7358082" y="4572008"/>
            <a:ext cx="1098331" cy="144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2" name="Picture 2" descr="C:\Documents and Settings\All Users\Документы\Мои рисунки\Образцы рисунков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752600"/>
            <a:ext cx="914400" cy="1371039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7" name="Picture 3" descr="C:\Documents and Settings\Админ\Рабочий стол\Милияуша\картинки\DSCF3223.JPG"/>
          <p:cNvPicPr>
            <a:picLocks noChangeAspect="1" noChangeArrowheads="1"/>
          </p:cNvPicPr>
          <p:nvPr/>
        </p:nvPicPr>
        <p:blipFill>
          <a:blip r:embed="rId4" cstate="print"/>
          <a:srcRect l="36000" t="12000" r="19000" b="8000"/>
          <a:stretch>
            <a:fillRect/>
          </a:stretch>
        </p:blipFill>
        <p:spPr bwMode="auto">
          <a:xfrm>
            <a:off x="4114800" y="1752600"/>
            <a:ext cx="1143000" cy="1524000"/>
          </a:xfrm>
          <a:prstGeom prst="rect">
            <a:avLst/>
          </a:prstGeom>
          <a:noFill/>
        </p:spPr>
      </p:pic>
      <p:pic>
        <p:nvPicPr>
          <p:cNvPr id="8" name="Picture 4" descr="C:\Documents and Settings\Админ\Рабочий стол\Милияуша\картинки\i (1).jpg"/>
          <p:cNvPicPr>
            <a:picLocks noChangeAspect="1" noChangeArrowheads="1"/>
          </p:cNvPicPr>
          <p:nvPr/>
        </p:nvPicPr>
        <p:blipFill>
          <a:blip r:embed="rId5" cstate="print"/>
          <a:srcRect r="62500"/>
          <a:stretch>
            <a:fillRect/>
          </a:stretch>
        </p:blipFill>
        <p:spPr bwMode="auto">
          <a:xfrm>
            <a:off x="7315200" y="1828800"/>
            <a:ext cx="990600" cy="1447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0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4000" b="1" dirty="0" smtClean="0"/>
              <a:t>Кавалеры ордена Славы трех степеней</a:t>
            </a:r>
            <a:endParaRPr lang="ru-RU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" y="33528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Насыбуллин</a:t>
            </a:r>
            <a:endParaRPr lang="ru-RU" b="1" dirty="0" smtClean="0"/>
          </a:p>
          <a:p>
            <a:pPr algn="ctr"/>
            <a:r>
              <a:rPr lang="ru-RU" b="1" dirty="0" err="1" smtClean="0"/>
              <a:t>Хамидулла</a:t>
            </a:r>
            <a:r>
              <a:rPr lang="ru-RU" b="1" dirty="0" smtClean="0"/>
              <a:t> </a:t>
            </a:r>
            <a:r>
              <a:rPr lang="ru-RU" b="1" dirty="0" err="1" smtClean="0"/>
              <a:t>Нотфуллович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819400" y="3200400"/>
            <a:ext cx="3180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            </a:t>
            </a:r>
            <a:r>
              <a:rPr lang="ru-RU" b="1" dirty="0" err="1" smtClean="0"/>
              <a:t>Пестонов</a:t>
            </a:r>
            <a:endParaRPr lang="ru-RU" b="1" dirty="0" smtClean="0"/>
          </a:p>
          <a:p>
            <a:pPr algn="ctr"/>
            <a:r>
              <a:rPr lang="ru-RU" b="1" dirty="0" smtClean="0"/>
              <a:t>         Николай Федорович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629400" y="3429000"/>
            <a:ext cx="237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Садыков</a:t>
            </a:r>
          </a:p>
          <a:p>
            <a:pPr algn="ctr"/>
            <a:r>
              <a:rPr lang="ru-RU" b="1" dirty="0" smtClean="0"/>
              <a:t>Шахи  </a:t>
            </a:r>
            <a:r>
              <a:rPr lang="ru-RU" b="1" dirty="0" err="1" smtClean="0"/>
              <a:t>Хатыпович</a:t>
            </a:r>
            <a:endParaRPr lang="ru-RU" b="1" dirty="0"/>
          </a:p>
        </p:txBody>
      </p:sp>
      <p:pic>
        <p:nvPicPr>
          <p:cNvPr id="15" name="Picture 3" descr="C:\Documents and Settings\Админ\Рабочий стол\Милияуша\картинки\DSCF3223.JPG"/>
          <p:cNvPicPr>
            <a:picLocks noChangeAspect="1" noChangeArrowheads="1"/>
          </p:cNvPicPr>
          <p:nvPr/>
        </p:nvPicPr>
        <p:blipFill>
          <a:blip r:embed="rId4" cstate="print"/>
          <a:srcRect l="36000" t="12000" r="19000" b="8000"/>
          <a:stretch>
            <a:fillRect/>
          </a:stretch>
        </p:blipFill>
        <p:spPr bwMode="auto">
          <a:xfrm>
            <a:off x="4071934" y="1714488"/>
            <a:ext cx="1143000" cy="1524000"/>
          </a:xfrm>
          <a:prstGeom prst="rect">
            <a:avLst/>
          </a:prstGeom>
          <a:noFill/>
        </p:spPr>
      </p:pic>
      <p:pic>
        <p:nvPicPr>
          <p:cNvPr id="16" name="Picture 3" descr="C:\Documents and Settings\Админ\Рабочий стол\Милияуша\картинки\DSCF3223.JPG"/>
          <p:cNvPicPr>
            <a:picLocks noChangeAspect="1" noChangeArrowheads="1"/>
          </p:cNvPicPr>
          <p:nvPr/>
        </p:nvPicPr>
        <p:blipFill>
          <a:blip r:embed="rId4" cstate="print"/>
          <a:srcRect l="36000" t="12000" r="19000" b="8000"/>
          <a:stretch>
            <a:fillRect/>
          </a:stretch>
        </p:blipFill>
        <p:spPr bwMode="auto">
          <a:xfrm>
            <a:off x="4143372" y="1714488"/>
            <a:ext cx="1223962" cy="16764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0668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CIMG298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5300" t="12201" r="37400" b="37400"/>
          <a:stretch>
            <a:fillRect/>
          </a:stretch>
        </p:blipFill>
        <p:spPr>
          <a:xfrm>
            <a:off x="381000" y="533400"/>
            <a:ext cx="17526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286000" y="889844"/>
            <a:ext cx="63246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</a:t>
            </a:r>
            <a:r>
              <a:rPr lang="ru-RU" sz="2400" b="1" dirty="0"/>
              <a:t>Кузьма Кириллович </a:t>
            </a:r>
            <a:r>
              <a:rPr lang="ru-RU" sz="2400" b="1" dirty="0" smtClean="0"/>
              <a:t>Афанасьев-</a:t>
            </a:r>
          </a:p>
          <a:p>
            <a:r>
              <a:rPr lang="ru-RU" sz="2000" dirty="0" smtClean="0"/>
              <a:t> </a:t>
            </a:r>
            <a:r>
              <a:rPr lang="ru-RU" sz="2000" b="1" dirty="0"/>
              <a:t>уроженец села Старая Тумба. В армию был призван в 1939 году, с сентября 1941 года - на фронте. </a:t>
            </a:r>
            <a:r>
              <a:rPr lang="ru-RU" sz="2000" b="1" dirty="0" smtClean="0"/>
              <a:t>Сержант, командир </a:t>
            </a:r>
            <a:r>
              <a:rPr lang="ru-RU" sz="2000" b="1" dirty="0"/>
              <a:t>пулеметного отделения. На берегу венгерской реки Тиса расчет Афанасьева потопил семь вражеских понтонов. В результате их рота переправилась через реку без потерь и заняла обширный плацдарм. Когда рота отбивала следующую контратаку врага, Афанасьев проник в его расположение, гранатами уничтожил пулеметный расчет, из трофейного пулемета фланговым огнем истреблял фашистов. Немцы несколько раз кидались к пулемету, но Афанасьев встречал их ливневым огнем. </a:t>
            </a:r>
            <a:endParaRPr lang="ru-RU" sz="2000" b="1" dirty="0" smtClean="0"/>
          </a:p>
          <a:p>
            <a:r>
              <a:rPr lang="ru-RU" sz="2000" b="1" dirty="0" smtClean="0"/>
              <a:t>   За </a:t>
            </a:r>
            <a:r>
              <a:rPr lang="ru-RU" sz="2000" b="1" dirty="0"/>
              <a:t>находчивость и героизм был удостоен звания Героя Советского Союза.</a:t>
            </a:r>
          </a:p>
        </p:txBody>
      </p:sp>
    </p:spTree>
    <p:extLst>
      <p:ext uri="{BB962C8B-B14F-4D97-AF65-F5344CB8AC3E}">
        <p14:creationId xmlns:p14="http://schemas.microsoft.com/office/powerpoint/2010/main" xmlns="" val="72132908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 descr="CIMG2981.JPG"/>
          <p:cNvPicPr>
            <a:picLocks noChangeAspect="1"/>
          </p:cNvPicPr>
          <p:nvPr/>
        </p:nvPicPr>
        <p:blipFill>
          <a:blip r:embed="rId3" cstate="print"/>
          <a:srcRect l="36848" t="9401" r="40147" b="43196"/>
          <a:stretch>
            <a:fillRect/>
          </a:stretch>
        </p:blipFill>
        <p:spPr>
          <a:xfrm>
            <a:off x="381000" y="762000"/>
            <a:ext cx="17526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438400" y="575834"/>
            <a:ext cx="6553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</a:t>
            </a:r>
          </a:p>
          <a:p>
            <a:pPr lvl="0"/>
            <a:r>
              <a:rPr lang="ru-RU" sz="2400" b="1" dirty="0" smtClean="0"/>
              <a:t>         </a:t>
            </a:r>
            <a:r>
              <a:rPr lang="ru-RU" sz="2400" b="1" dirty="0" err="1"/>
              <a:t>Зиннатулла</a:t>
            </a:r>
            <a:r>
              <a:rPr lang="ru-RU" sz="2400" b="1" dirty="0"/>
              <a:t> </a:t>
            </a:r>
            <a:r>
              <a:rPr lang="ru-RU" sz="2400" b="1" dirty="0" err="1"/>
              <a:t>Гиниятуллович</a:t>
            </a:r>
            <a:r>
              <a:rPr lang="ru-RU" sz="2400" b="1" dirty="0"/>
              <a:t> </a:t>
            </a:r>
            <a:r>
              <a:rPr lang="ru-RU" sz="2400" b="1" dirty="0" err="1" smtClean="0"/>
              <a:t>Исхаков</a:t>
            </a:r>
            <a:endParaRPr lang="ru-RU" sz="2400" b="1" dirty="0" smtClean="0"/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 smtClean="0"/>
              <a:t>родился  и </a:t>
            </a:r>
            <a:r>
              <a:rPr lang="ru-RU" sz="2000" b="1" dirty="0"/>
              <a:t>вырос в деревне </a:t>
            </a:r>
            <a:r>
              <a:rPr lang="ru-RU" sz="2000" b="1" dirty="0" err="1"/>
              <a:t>Ургагары</a:t>
            </a:r>
            <a:r>
              <a:rPr lang="ru-RU" sz="2000" b="1" dirty="0"/>
              <a:t>. </a:t>
            </a:r>
            <a:endParaRPr lang="ru-RU" sz="2000" b="1" dirty="0" smtClean="0"/>
          </a:p>
          <a:p>
            <a:pPr lvl="0"/>
            <a:r>
              <a:rPr lang="ru-RU" sz="2000" b="1" dirty="0" smtClean="0"/>
              <a:t>   В </a:t>
            </a:r>
            <a:r>
              <a:rPr lang="ru-RU" sz="2000" b="1" dirty="0"/>
              <a:t>армии служил с 1935 года. Окончил военно-политическое училище. С самого начала войны на фронте. Гвардии подполковник, комиссар, затем командир 13-го гвардейского воздушно-десантного полка. Принимал участие в освобождении Молдавии, Румынии, Венгрии. Победу встретил в Праге. </a:t>
            </a:r>
            <a:endParaRPr lang="ru-RU" sz="2000" b="1" dirty="0" smtClean="0"/>
          </a:p>
          <a:p>
            <a:pPr lvl="0"/>
            <a:r>
              <a:rPr lang="ru-RU" sz="2000" b="1" dirty="0"/>
              <a:t> </a:t>
            </a:r>
            <a:r>
              <a:rPr lang="ru-RU" sz="2000" b="1" dirty="0" smtClean="0"/>
              <a:t>   За  </a:t>
            </a:r>
            <a:r>
              <a:rPr lang="ru-RU" sz="2000" b="1" dirty="0"/>
              <a:t>мужество и героизм в боях при форсировании </a:t>
            </a:r>
            <a:r>
              <a:rPr lang="ru-RU" sz="2000" b="1" dirty="0" err="1"/>
              <a:t>Тиссы</a:t>
            </a:r>
            <a:r>
              <a:rPr lang="ru-RU" sz="2000" b="1" dirty="0"/>
              <a:t> и захват плацдарма ему было присвоено звание Героя Советского Союза. После войны </a:t>
            </a:r>
            <a:r>
              <a:rPr lang="ru-RU" sz="2000" b="1" dirty="0" err="1"/>
              <a:t>Зиннатулла</a:t>
            </a:r>
            <a:r>
              <a:rPr lang="ru-RU" sz="2000" b="1" dirty="0"/>
              <a:t>  </a:t>
            </a:r>
            <a:r>
              <a:rPr lang="ru-RU" sz="2000" b="1" dirty="0" err="1"/>
              <a:t>Исхаков</a:t>
            </a:r>
            <a:r>
              <a:rPr lang="ru-RU" sz="2000" b="1" dirty="0"/>
              <a:t> продолжил службу в армии, окончил академию имени М. Фрунзе. Полковник </a:t>
            </a:r>
            <a:r>
              <a:rPr lang="ru-RU" sz="2000" b="1" dirty="0" err="1"/>
              <a:t>Исхаков</a:t>
            </a:r>
            <a:r>
              <a:rPr lang="ru-RU" sz="2000" b="1" dirty="0"/>
              <a:t> был награжден шестью орденами. </a:t>
            </a:r>
            <a:endParaRPr lang="ru-RU" sz="2000" b="1" dirty="0" smtClean="0"/>
          </a:p>
          <a:p>
            <a:pPr lvl="0"/>
            <a:r>
              <a:rPr lang="ru-RU" sz="2000" b="1" dirty="0" smtClean="0"/>
              <a:t>   Он </a:t>
            </a:r>
            <a:r>
              <a:rPr lang="ru-RU" sz="2000" b="1" dirty="0"/>
              <a:t>умер 5 июля 1958 года , похоронен в городе Пермь.</a:t>
            </a:r>
          </a:p>
          <a:p>
            <a:pPr lvl="0"/>
            <a:r>
              <a:rPr lang="ru-RU" sz="2000" b="1" dirty="0"/>
              <a:t> 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CIMG2970.JPG"/>
          <p:cNvPicPr>
            <a:picLocks noChangeAspect="1"/>
          </p:cNvPicPr>
          <p:nvPr/>
        </p:nvPicPr>
        <p:blipFill>
          <a:blip r:embed="rId3" cstate="print"/>
          <a:srcRect l="36749" t="21000" r="42251" b="41201"/>
          <a:stretch>
            <a:fillRect/>
          </a:stretch>
        </p:blipFill>
        <p:spPr>
          <a:xfrm>
            <a:off x="457200" y="457200"/>
            <a:ext cx="18288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2819400" y="457200"/>
            <a:ext cx="5943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  Степан </a:t>
            </a:r>
            <a:r>
              <a:rPr lang="ru-RU" sz="2400" b="1" dirty="0"/>
              <a:t>Матвеевич </a:t>
            </a:r>
            <a:r>
              <a:rPr lang="ru-RU" sz="2400" b="1" dirty="0" err="1" smtClean="0"/>
              <a:t>Крайнов</a:t>
            </a:r>
            <a:endParaRPr lang="ru-RU" sz="2400" b="1" dirty="0" smtClean="0"/>
          </a:p>
          <a:p>
            <a:r>
              <a:rPr lang="ru-RU" sz="2000" b="1" dirty="0" smtClean="0"/>
              <a:t> </a:t>
            </a:r>
            <a:r>
              <a:rPr lang="ru-RU" sz="2000" b="1" dirty="0"/>
              <a:t>родился в 1920 году в селе Базарные Матаки. В армию был призван в октябре 1941 года, на фронте с мая 1942 года. Гвардии младший лейтенант, командир танка Т-34, он воевал под Смоленском и Ржевом, освобождал Украину, форсировал Вислу.  </a:t>
            </a:r>
            <a:r>
              <a:rPr lang="ru-RU" sz="2000" b="1" dirty="0" err="1"/>
              <a:t>Крайнов</a:t>
            </a:r>
            <a:r>
              <a:rPr lang="ru-RU" sz="2000" b="1" dirty="0"/>
              <a:t> отличился в неравной схватке с противником на берегах Вислы у населенного пункта </a:t>
            </a:r>
            <a:r>
              <a:rPr lang="ru-RU" sz="2000" b="1" dirty="0" err="1"/>
              <a:t>Мокре</a:t>
            </a:r>
            <a:r>
              <a:rPr lang="ru-RU" sz="2000" b="1" dirty="0"/>
              <a:t> (Польша), когда два наших танка отразили атаку двадцати фашистских танков. За это мужество ему было присвоено звание Героя Советского Союза 23 сентября 1944 года.</a:t>
            </a:r>
          </a:p>
          <a:p>
            <a:r>
              <a:rPr lang="ru-RU" sz="2000" b="1" dirty="0"/>
              <a:t>          После войны Степан Матвеевич </a:t>
            </a:r>
            <a:r>
              <a:rPr lang="ru-RU" sz="2000" b="1" dirty="0" err="1"/>
              <a:t>Крайнов</a:t>
            </a:r>
            <a:r>
              <a:rPr lang="ru-RU" sz="2000" b="1" dirty="0"/>
              <a:t> работал инженером-технологом в Нижнем Новгороде. Кроме звания Героя наш отважный земляк был награжден орденами Ленина, Отечественной войны 1 степени, двумя орденами Красной Звезды.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399" y="4191000"/>
            <a:ext cx="2514601" cy="5865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dirty="0" smtClean="0"/>
              <a:t>                                    </a:t>
            </a:r>
            <a:endParaRPr lang="ru-RU" dirty="0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90800" y="0"/>
            <a:ext cx="655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8" name="Рисунок 7" descr="CIMG2967.JPG"/>
          <p:cNvPicPr>
            <a:picLocks noChangeAspect="1"/>
          </p:cNvPicPr>
          <p:nvPr/>
        </p:nvPicPr>
        <p:blipFill>
          <a:blip r:embed="rId3" cstate="print"/>
          <a:srcRect l="34250" t="16400" r="37400" b="30400"/>
          <a:stretch>
            <a:fillRect/>
          </a:stretch>
        </p:blipFill>
        <p:spPr>
          <a:xfrm>
            <a:off x="381000" y="381000"/>
            <a:ext cx="1960871" cy="2590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2739934" y="-13063"/>
            <a:ext cx="6324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                            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</a:t>
            </a:r>
            <a:r>
              <a:rPr lang="ru-RU" sz="2400" b="1" dirty="0" err="1" smtClean="0"/>
              <a:t>Шагвалеев</a:t>
            </a:r>
            <a:r>
              <a:rPr lang="ru-RU" sz="2400" b="1" dirty="0" smtClean="0"/>
              <a:t> </a:t>
            </a:r>
            <a:r>
              <a:rPr lang="ru-RU" sz="2400" b="1" dirty="0" err="1"/>
              <a:t>Галимзян</a:t>
            </a:r>
            <a:r>
              <a:rPr lang="ru-RU" sz="2400" b="1" dirty="0"/>
              <a:t> </a:t>
            </a:r>
            <a:r>
              <a:rPr lang="ru-RU" sz="2400" b="1" dirty="0" err="1"/>
              <a:t>Нургаязович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r>
              <a:rPr lang="ru-RU" b="1" dirty="0" smtClean="0"/>
              <a:t>родился </a:t>
            </a:r>
            <a:r>
              <a:rPr lang="ru-RU" b="1" dirty="0"/>
              <a:t>23 декабря 1919 года в </a:t>
            </a:r>
            <a:r>
              <a:rPr lang="ru-RU" b="1" dirty="0" smtClean="0"/>
              <a:t> деревне Татарское </a:t>
            </a:r>
            <a:r>
              <a:rPr lang="ru-RU" b="1" dirty="0" err="1"/>
              <a:t>Тюгульбаево</a:t>
            </a:r>
            <a:r>
              <a:rPr lang="ru-RU" b="1" dirty="0"/>
              <a:t> </a:t>
            </a:r>
            <a:r>
              <a:rPr lang="ru-RU" b="1" dirty="0" smtClean="0"/>
              <a:t>в семье крестьянина.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В </a:t>
            </a:r>
            <a:r>
              <a:rPr lang="ru-RU" b="1" dirty="0"/>
              <a:t>действующей армии с октября 1941 года. Командир отделения 44-го отдельного моторизованного понтонно-мостового батальона 2-й понтонно-мостовой бригады 46-й армии 2-го Украинского фронта ефрейтор </a:t>
            </a:r>
            <a:r>
              <a:rPr lang="ru-RU" b="1" dirty="0" err="1"/>
              <a:t>Шагвалеев</a:t>
            </a:r>
            <a:r>
              <a:rPr lang="ru-RU" b="1" dirty="0"/>
              <a:t> </a:t>
            </a:r>
            <a:r>
              <a:rPr lang="ru-RU" b="1" dirty="0" smtClean="0"/>
              <a:t> переправил </a:t>
            </a:r>
            <a:r>
              <a:rPr lang="ru-RU" b="1" dirty="0"/>
              <a:t>4 декабря 1944 года на понтоне, буксируемом катером, первый десант пехоты и артиллерии через Дунай у города </a:t>
            </a:r>
            <a:r>
              <a:rPr lang="ru-RU" b="1" dirty="0" err="1"/>
              <a:t>Эрчи</a:t>
            </a:r>
            <a:r>
              <a:rPr lang="ru-RU" b="1" dirty="0"/>
              <a:t> ( Венгрия). Паром у берега гитлеровцы встретили сильным ружейно-пулеметным огнем, забросали гранатами. В завязавшемся рукопашном бою приняли участие и понтонеры. </a:t>
            </a:r>
            <a:r>
              <a:rPr lang="ru-RU" b="1" dirty="0" err="1"/>
              <a:t>Шагвалеев</a:t>
            </a:r>
            <a:r>
              <a:rPr lang="ru-RU" b="1" dirty="0"/>
              <a:t> лично подавил огонь ручного пулемета, уничтожил 12 вражеских солдат. Был ранен, но сделал еще 10 рейсов через Дунай, переправив два батальона с боевой техникой. Звание Героя Советского Союза ему присвоено 24 марта 1945 года.</a:t>
            </a:r>
          </a:p>
          <a:p>
            <a:r>
              <a:rPr lang="ru-RU" b="1" dirty="0"/>
              <a:t>      После войны </a:t>
            </a:r>
            <a:r>
              <a:rPr lang="ru-RU" b="1" dirty="0" err="1" smtClean="0"/>
              <a:t>демобилизован.Жил</a:t>
            </a:r>
            <a:r>
              <a:rPr lang="ru-RU" b="1" dirty="0" smtClean="0"/>
              <a:t> </a:t>
            </a:r>
            <a:r>
              <a:rPr lang="ru-RU" b="1" dirty="0"/>
              <a:t>в поселке городского типа Варегово </a:t>
            </a:r>
            <a:r>
              <a:rPr lang="ru-RU" b="1" dirty="0" err="1"/>
              <a:t>Тутаевского</a:t>
            </a:r>
            <a:r>
              <a:rPr lang="ru-RU" b="1" dirty="0"/>
              <a:t> района Ярославской области. До 1979 года работал на </a:t>
            </a:r>
            <a:r>
              <a:rPr lang="ru-RU" b="1" dirty="0" err="1"/>
              <a:t>торфопредприятии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Награжден </a:t>
            </a:r>
            <a:r>
              <a:rPr lang="ru-RU" b="1" dirty="0"/>
              <a:t>орденами Ленина, Славы III степени,</a:t>
            </a:r>
            <a:r>
              <a:rPr lang="tt-RU" b="1" dirty="0"/>
              <a:t> медалями.</a:t>
            </a:r>
            <a:endParaRPr lang="ru-RU" b="1" dirty="0"/>
          </a:p>
          <a:p>
            <a:r>
              <a:rPr lang="tt-RU" b="1" dirty="0"/>
              <a:t>     Умер в марте 1982 года.</a:t>
            </a:r>
            <a:r>
              <a:rPr lang="ru-RU" b="1" dirty="0"/>
              <a:t>       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0"/>
            <a:ext cx="8072462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Проект был реализован полностью согласно плану .Школьники –участники проекта отнеслись к делу серьёзно и ответственно .Налицо виден результат общего коллективного дела-  был создан проект-презентация о ветеранах </a:t>
            </a:r>
            <a:r>
              <a:rPr lang="ru-RU" sz="1400" dirty="0" err="1" smtClean="0"/>
              <a:t>Алькеевского</a:t>
            </a:r>
            <a:r>
              <a:rPr lang="ru-RU" sz="1400" dirty="0" smtClean="0"/>
              <a:t> района , которым можно воспользоваться при подготовке к тематическому классному часу для любой возрастной группы, в школе по инициативе нашего директора </a:t>
            </a:r>
            <a:r>
              <a:rPr lang="ru-RU" sz="1400" dirty="0" err="1" smtClean="0"/>
              <a:t>Абдрахмановой</a:t>
            </a:r>
            <a:r>
              <a:rPr lang="ru-RU" sz="1400" dirty="0" smtClean="0"/>
              <a:t> Л.З. была создана </a:t>
            </a:r>
            <a:r>
              <a:rPr lang="ru-RU" sz="1400" dirty="0" err="1" smtClean="0"/>
              <a:t>фото-галлерея</a:t>
            </a:r>
            <a:r>
              <a:rPr lang="ru-RU" sz="1400" dirty="0" smtClean="0"/>
              <a:t> «Бессмертный полк», куда ученики приносили фотографии  с биографией и военными заслугами  своих дедушек-ветеранов с гордой подписью- дед- фронтовик ученика(</a:t>
            </a:r>
            <a:r>
              <a:rPr lang="ru-RU" sz="1400" dirty="0" err="1" smtClean="0"/>
              <a:t>фамилия,имя</a:t>
            </a:r>
            <a:r>
              <a:rPr lang="ru-RU" sz="1400" dirty="0" smtClean="0"/>
              <a:t> и класс ученика). </a:t>
            </a:r>
          </a:p>
          <a:p>
            <a:r>
              <a:rPr lang="ru-RU" sz="1400" b="1" dirty="0" smtClean="0"/>
              <a:t>Цель проекта</a:t>
            </a:r>
            <a:r>
              <a:rPr lang="ru-RU" sz="1400" dirty="0" smtClean="0"/>
              <a:t> –собрать, обобщить и систематизировать материал о ветеранах Великой Отечественной Войны нашего района. </a:t>
            </a:r>
          </a:p>
          <a:p>
            <a:r>
              <a:rPr lang="ru-RU" sz="1400" b="1" dirty="0" smtClean="0"/>
              <a:t>Задачи проекта</a:t>
            </a:r>
            <a:r>
              <a:rPr lang="ru-RU" sz="1400" dirty="0" smtClean="0"/>
              <a:t>:</a:t>
            </a:r>
          </a:p>
          <a:p>
            <a:r>
              <a:rPr lang="ru-RU" sz="1400" dirty="0" smtClean="0"/>
              <a:t>-Способствовать развитию интереса к изучению истории своей страны , малой Родины через практическое участие в сохранении и увековечивании памяти об участниках ВОВ  и их личном вкладе в победу над фашистской Германией.</a:t>
            </a:r>
          </a:p>
          <a:p>
            <a:r>
              <a:rPr lang="ru-RU" sz="1400" dirty="0" smtClean="0"/>
              <a:t>-Создавать условия для самовыражения, самореализации каждого через конкретные дела патриотической направленности.</a:t>
            </a:r>
          </a:p>
          <a:p>
            <a:r>
              <a:rPr lang="ru-RU" sz="1400" b="1" dirty="0" smtClean="0"/>
              <a:t>Основная идея проекта-</a:t>
            </a:r>
            <a:r>
              <a:rPr lang="ru-RU" sz="1400" dirty="0" smtClean="0"/>
              <a:t> увлечь и мотивировать учащихся к поисково-исследовательской деятельности, воспитывать чувство патриотизма , привить чувство гордости за великий подвиг своих дедов и прадедов.</a:t>
            </a:r>
          </a:p>
          <a:p>
            <a:r>
              <a:rPr lang="ru-RU" sz="1400" b="1" dirty="0" smtClean="0"/>
              <a:t>Исполнители проекта</a:t>
            </a:r>
            <a:r>
              <a:rPr lang="ru-RU" sz="1400" dirty="0" smtClean="0"/>
              <a:t>: классный руководитель класса, учащиеся, их родители, члены педагогического коллектива МАОУ «БМСОШ»,жители села Базарные Матаки и </a:t>
            </a:r>
            <a:r>
              <a:rPr lang="ru-RU" sz="1400" dirty="0" err="1" smtClean="0"/>
              <a:t>Алькеевского</a:t>
            </a:r>
            <a:r>
              <a:rPr lang="ru-RU" sz="1400" dirty="0" smtClean="0"/>
              <a:t> района.</a:t>
            </a:r>
          </a:p>
          <a:p>
            <a:r>
              <a:rPr lang="ru-RU" sz="1400" b="1" dirty="0" smtClean="0"/>
              <a:t>Необходимые ресурсы</a:t>
            </a:r>
            <a:r>
              <a:rPr lang="ru-RU" sz="1400" dirty="0" smtClean="0"/>
              <a:t>: библиотеки, архив, Интернет-ресурсы, газетные статьи, семейные альбомы учащихся, интервью старожилов, их воспоминания, фотоаппарат, видеокамера, методическая литература. </a:t>
            </a:r>
          </a:p>
          <a:p>
            <a:r>
              <a:rPr lang="ru-RU" sz="1400" b="1" dirty="0" smtClean="0"/>
              <a:t>Механизм реализации</a:t>
            </a:r>
            <a:r>
              <a:rPr lang="ru-RU" sz="1400" dirty="0" smtClean="0"/>
              <a:t>: поисковая деятельность, тематические классные часы, встречи с ветеранами войны и тыла, планирование, проектирование системы работы в классе.</a:t>
            </a:r>
          </a:p>
          <a:p>
            <a:r>
              <a:rPr lang="ru-RU" sz="1400" b="1" dirty="0" smtClean="0"/>
              <a:t>Сроки реализации</a:t>
            </a:r>
            <a:r>
              <a:rPr lang="ru-RU" sz="1400" dirty="0" smtClean="0"/>
              <a:t>- 1 год.</a:t>
            </a:r>
          </a:p>
          <a:p>
            <a:r>
              <a:rPr lang="ru-RU" sz="1400" b="1" dirty="0" smtClean="0"/>
              <a:t>Продукт проекта</a:t>
            </a:r>
            <a:r>
              <a:rPr lang="ru-RU" sz="1400" dirty="0" smtClean="0"/>
              <a:t>- создание единой базы о ветеранах ВОВ </a:t>
            </a:r>
            <a:r>
              <a:rPr lang="ru-RU" sz="1400" dirty="0" err="1" smtClean="0"/>
              <a:t>Алькеевского</a:t>
            </a:r>
            <a:r>
              <a:rPr lang="ru-RU" sz="1400" dirty="0" smtClean="0"/>
              <a:t> района, сбор и систематизация сведений учащихся о своих родственниках-ветеранах ,оформление школьной  </a:t>
            </a:r>
            <a:r>
              <a:rPr lang="ru-RU" sz="1400" dirty="0" err="1" smtClean="0"/>
              <a:t>фото-галлереи</a:t>
            </a:r>
            <a:r>
              <a:rPr lang="ru-RU" sz="1400" dirty="0" smtClean="0"/>
              <a:t> «Бессмертный полк». Пропаганда среди учащихся , населения о необходимости сохранения памяти о войне.</a:t>
            </a:r>
          </a:p>
          <a:p>
            <a:r>
              <a:rPr lang="ru-RU" sz="1400" dirty="0" smtClean="0"/>
              <a:t>«Вспомним всех поимённо, горем вспомним своим.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0668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14600" y="685800"/>
            <a:ext cx="6096000" cy="57912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                </a:t>
            </a:r>
            <a:r>
              <a:rPr lang="ru-RU" sz="4500" b="1" dirty="0" smtClean="0"/>
              <a:t>Гордей </a:t>
            </a:r>
            <a:r>
              <a:rPr lang="ru-RU" sz="4500" b="1" dirty="0"/>
              <a:t>Иванович </a:t>
            </a:r>
            <a:r>
              <a:rPr lang="ru-RU" sz="4500" b="1" dirty="0" smtClean="0"/>
              <a:t>Филиппов</a:t>
            </a:r>
          </a:p>
          <a:p>
            <a:pPr>
              <a:buNone/>
            </a:pPr>
            <a:r>
              <a:rPr lang="ru-RU" sz="4500" b="1" dirty="0" smtClean="0"/>
              <a:t>   </a:t>
            </a:r>
            <a:r>
              <a:rPr lang="ru-RU" b="1" dirty="0" smtClean="0"/>
              <a:t> </a:t>
            </a:r>
            <a:r>
              <a:rPr lang="ru-RU" b="1" dirty="0"/>
              <a:t>родился в 1904 году в деревне Катюшина. Участник гражданской войны, он в октябре 1942 года был призван в армию и сразу попал на фронт. Наводчик орудия 530-го противотанкового истребительного полка. Прошел славный путь от Сталинграда до Берлина. Что интересно, он воевал вместе со своим сыном лейтенантом Александром Филипповым. Они вместе участвовали в боях за освобождение Сталинграда, Таганрога, Днепропетровска и Ростова -на -Дону. После одного  из жестоких боев ему пришлось оставить раненого сына в госпитале.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Звание </a:t>
            </a:r>
            <a:r>
              <a:rPr lang="ru-RU" b="1" dirty="0"/>
              <a:t>Героя Советского Союза Гордею </a:t>
            </a:r>
            <a:r>
              <a:rPr lang="ru-RU" b="1" dirty="0" err="1"/>
              <a:t>Филлипову</a:t>
            </a:r>
            <a:r>
              <a:rPr lang="ru-RU" b="1" dirty="0"/>
              <a:t>  было присвоено 27 июня 1945 года за отвагу и храбрость, проявленные в боях у населенного пункта </a:t>
            </a:r>
            <a:r>
              <a:rPr lang="ru-RU" b="1" dirty="0" err="1"/>
              <a:t>Куммерсдорф</a:t>
            </a:r>
            <a:r>
              <a:rPr lang="ru-RU" b="1" dirty="0"/>
              <a:t> близ Берлина.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Ему </a:t>
            </a:r>
            <a:r>
              <a:rPr lang="ru-RU" b="1" dirty="0"/>
              <a:t>посчастливилось вернуться с войны живым и здоровым. Он жил в городе Щелково Московской области, умер 14 сентября 1982 года</a:t>
            </a:r>
            <a:r>
              <a:rPr lang="ru-RU" b="1" dirty="0" smtClean="0"/>
              <a:t>.           </a:t>
            </a:r>
            <a:endParaRPr lang="ru-RU" b="1" dirty="0"/>
          </a:p>
          <a:p>
            <a:endParaRPr lang="ru-RU" dirty="0"/>
          </a:p>
        </p:txBody>
      </p:sp>
      <p:pic>
        <p:nvPicPr>
          <p:cNvPr id="5" name="Рисунок 4" descr="CIMG2979.JPG"/>
          <p:cNvPicPr>
            <a:picLocks noChangeAspect="1"/>
          </p:cNvPicPr>
          <p:nvPr/>
        </p:nvPicPr>
        <p:blipFill>
          <a:blip r:embed="rId3" cstate="print"/>
          <a:srcRect l="52100" t="16400" r="24800" b="43000"/>
          <a:stretch>
            <a:fillRect/>
          </a:stretch>
        </p:blipFill>
        <p:spPr>
          <a:xfrm>
            <a:off x="357158" y="428604"/>
            <a:ext cx="200026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70800" y="0"/>
            <a:ext cx="4273200" cy="68558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Чулков Алексей Петрович </a:t>
            </a:r>
          </a:p>
          <a:p>
            <a:pPr lvl="0"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(1908-1942) </a:t>
            </a:r>
            <a:endParaRPr lang="ru-RU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99" y="2160"/>
            <a:ext cx="4273200" cy="685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kern="120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11,87 см</a:t>
            </a: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57200"/>
            <a:ext cx="3657600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426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81000" y="3200400"/>
            <a:ext cx="4191000" cy="2895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За период с июня 1941 по ноябрь 1942 Чулков А.П. совершил 119 боевых вылетов, 111 из них ночью. Самолет майора Чулкова наносил бомбовые удары по Берлину, Праге, Варшаве. Поддерживал наши войска под Сталинградом, в Крыму и на Кавказе. 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37338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486400" y="52578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b="1" dirty="0" smtClean="0"/>
          </a:p>
          <a:p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4800601"/>
            <a:ext cx="3809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/>
              <a:t>Чулков Алексей Петрович</a:t>
            </a:r>
          </a:p>
          <a:p>
            <a:r>
              <a:rPr lang="ru-RU" sz="2400" b="1" dirty="0" smtClean="0"/>
              <a:t>               ( 1909- 1942)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92400431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0"/>
            <a:ext cx="42732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Начиная с августа 1942 г. самолеты АДД атаковали войска стремящегося к Сталинграду противника: бомбили резервы, переправы, фронтовую авиацию на аэродромах станиц Суровикино, Обливской,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Тацинской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Морозовской, Аксая. Все лето и осень 1942 г. авиация дальнего действия вела в районе Сталинграда интенсивные действия.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Замполит эскадрильи 751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апдд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майор Чулков к ноябрю 1942 г. совершил 114 боевых вылетов (111 — ночных) на бомбардировку военно-промышленных объектов в глубоком тылу противника и его войск на переднем крае.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07.11.42 г. при возвращении с боевого задания Ил-4 А.П.Чулкова потерпел катастрофу в районе Калуги. Погибли командир экипажа А.П.Чулков, майор-старшина К.А, Дьяков. Штурман звена капитан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Г.И.Чумаш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воздушный стрелок-радист Г.Н. Глазунов получили травмы.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31 декабря 1942 года в полку был зачитан приказ: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без предельную преданность Родине, за хорошую организацию боевой работы эскадрильи, за личную отвагу и героизм в бою, презирая смерть, батальонный комиссар Чулков достоин высшей правительственной награды присвоения звания «Героя Советского Союза» с вручением ордена Ленина и медали «Золотая Звезда». Посмертно            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Награжден двумя орденами Ленина, двумя орденами Красного Знамени.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99" y="2160"/>
            <a:ext cx="4273200" cy="685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kern="120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11,87 см</a:t>
            </a: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304800" y="0"/>
            <a:ext cx="4191000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Чулков Алексей Петрович 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Родился 30.04.1908 г. в селе Юхмачи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 Татарской АССР  в семье рабочего.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Русский. Член КПСС с 1931 г. Окончил рабфак и 1 курс Московского педагогического института. Работал в Москве.                                                                                                                             В Советской Армии с 1933 г. Окончил Луганскую военно-авиационную школу в 1934 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 советско-финляндской войны 1939-40 гг. 07.11.40 г. за мужество и храбрость в боях на Карельском перешейке получил в Кремле орден Красного Знамени.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боях Великой Отечественной войны с июня 1941 г. Полк, в котором служил майор Чулков, летал на дальних бомбардировщиках Ил-4. В самом начале войны экипажи тяжелых бомбардировщиков по ночам бомбили наступающие немецкие войска. Начиная с 19.08.41 г. комиссар постоянно участвовал в рейдах в глубокий тыл противника для нанесения ударов по военно-промышленным объектам Берлина, Бухареста, Будапешта, Кенигсберга. Лучшие летчики полка по инициативе комиссара и других асов брали на борт в полтора, два раза больше бомб, чем это предусматривалось инструкцией.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1320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0" name="Picture 2" descr="C:\Documents and Settings\Админ\Рабочий стол\Милияуша\Герой Советского Союза Чулков АП\CIMG0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761999"/>
            <a:ext cx="1529717" cy="1066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400431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0668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500166" y="214290"/>
            <a:ext cx="6586526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7000" b="1" dirty="0" smtClean="0"/>
              <a:t> </a:t>
            </a:r>
            <a:r>
              <a:rPr lang="ru-RU" sz="11200" b="1" dirty="0" smtClean="0"/>
              <a:t>Кавалеры ордена Славы трех степеней</a:t>
            </a:r>
          </a:p>
          <a:p>
            <a:pPr>
              <a:buNone/>
            </a:pPr>
            <a:r>
              <a:rPr lang="ru-RU" sz="9600" b="1" dirty="0" smtClean="0"/>
              <a:t>          </a:t>
            </a:r>
            <a:r>
              <a:rPr lang="ru-RU" sz="9600" b="1" dirty="0" err="1" smtClean="0"/>
              <a:t>Насыйбуллин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Хамидулла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Нофуллович</a:t>
            </a:r>
            <a:endParaRPr lang="ru-RU" sz="9600" b="1" dirty="0" smtClean="0"/>
          </a:p>
          <a:p>
            <a:pPr>
              <a:buNone/>
            </a:pPr>
            <a:r>
              <a:rPr lang="ru-RU" sz="8000" b="1" dirty="0" smtClean="0"/>
              <a:t>           </a:t>
            </a:r>
            <a:r>
              <a:rPr lang="ru-RU" sz="8000" b="1" dirty="0" err="1" smtClean="0"/>
              <a:t>ро</a:t>
            </a:r>
            <a:r>
              <a:rPr lang="tt-RU" sz="8000" b="1" dirty="0" smtClean="0"/>
              <a:t>дился  </a:t>
            </a:r>
            <a:r>
              <a:rPr lang="ru-RU" sz="8000" b="1" dirty="0" smtClean="0"/>
              <a:t>24 января 1919</a:t>
            </a:r>
            <a:r>
              <a:rPr lang="tt-RU" sz="8000" b="1" dirty="0" smtClean="0"/>
              <a:t>года</a:t>
            </a:r>
            <a:r>
              <a:rPr lang="ru-RU" sz="8000" b="1" dirty="0" smtClean="0"/>
              <a:t> в селе </a:t>
            </a:r>
            <a:r>
              <a:rPr lang="ru-RU" sz="8000" b="1" dirty="0" err="1" smtClean="0"/>
              <a:t>Алькеево</a:t>
            </a:r>
            <a:r>
              <a:rPr lang="tt-RU" sz="8000" b="1" dirty="0" smtClean="0"/>
              <a:t>. </a:t>
            </a:r>
            <a:r>
              <a:rPr lang="ru-RU" sz="8000" b="1" dirty="0" smtClean="0"/>
              <a:t>На фронте в Великую Отечественную войну с сентября 1942 года.</a:t>
            </a:r>
          </a:p>
          <a:p>
            <a:pPr>
              <a:buNone/>
            </a:pPr>
            <a:r>
              <a:rPr lang="ru-RU" sz="8000" b="1" dirty="0" smtClean="0"/>
              <a:t>       Служил в роте автоматчиков 172-го гвардейского стрелкового полка 57-й гвардейской стрелковой дивизии</a:t>
            </a:r>
            <a:r>
              <a:rPr lang="tt-RU" sz="8000" b="1" dirty="0" smtClean="0"/>
              <a:t>. </a:t>
            </a:r>
            <a:r>
              <a:rPr lang="ru-RU" sz="8000" b="1" dirty="0" smtClean="0"/>
              <a:t>20 июля 1944 года </a:t>
            </a:r>
            <a:r>
              <a:rPr lang="ru-RU" sz="8000" b="1" dirty="0" err="1" smtClean="0"/>
              <a:t>Насыбуллин</a:t>
            </a:r>
            <a:r>
              <a:rPr lang="ru-RU" sz="8000" b="1" dirty="0" smtClean="0"/>
              <a:t> одним из первых форсировал реку Западный Буг , огнём из автомата уничтожил более 10 вражеских солдат. </a:t>
            </a:r>
            <a:r>
              <a:rPr lang="tt-RU" sz="8000" b="1" dirty="0" smtClean="0"/>
              <a:t>В</a:t>
            </a:r>
            <a:r>
              <a:rPr lang="ru-RU" sz="8000" b="1" dirty="0" smtClean="0"/>
              <a:t> бою за расширение плацдарма отделение внезапной атакой выбило противника из села Рудка, уничтожив более 10 вражеских солдат и офицеров.</a:t>
            </a:r>
          </a:p>
          <a:p>
            <a:pPr>
              <a:buNone/>
            </a:pPr>
            <a:r>
              <a:rPr lang="ru-RU" sz="8000" b="1" dirty="0" smtClean="0"/>
              <a:t>         Отличился в боях  1945 года</a:t>
            </a:r>
            <a:r>
              <a:rPr lang="tt-RU" sz="8000" b="1" dirty="0" smtClean="0"/>
              <a:t> </a:t>
            </a:r>
            <a:r>
              <a:rPr lang="ru-RU" sz="8000" b="1" dirty="0" smtClean="0"/>
              <a:t>за город </a:t>
            </a:r>
            <a:r>
              <a:rPr lang="ru-RU" sz="8000" b="1" dirty="0" err="1" smtClean="0"/>
              <a:t>Зелов</a:t>
            </a:r>
            <a:r>
              <a:rPr lang="ru-RU" sz="8000" b="1" dirty="0" smtClean="0"/>
              <a:t> (Германия)</a:t>
            </a:r>
            <a:r>
              <a:rPr lang="tt-RU" sz="8000" b="1" dirty="0" smtClean="0"/>
              <a:t>.</a:t>
            </a:r>
            <a:r>
              <a:rPr lang="ru-RU" sz="8000" b="1" dirty="0" smtClean="0"/>
              <a:t> </a:t>
            </a:r>
            <a:r>
              <a:rPr lang="tt-RU" sz="8000" b="1" dirty="0" smtClean="0"/>
              <a:t>Г</a:t>
            </a:r>
            <a:r>
              <a:rPr lang="ru-RU" sz="8000" b="1" dirty="0" err="1" smtClean="0"/>
              <a:t>вардии</a:t>
            </a:r>
            <a:r>
              <a:rPr lang="ru-RU" sz="8000" b="1" dirty="0" smtClean="0"/>
              <a:t> старшина заменил выбывшего из строя </a:t>
            </a:r>
            <a:r>
              <a:rPr lang="ru-RU" sz="8000" b="1" dirty="0" err="1" smtClean="0"/>
              <a:t>командиpa</a:t>
            </a:r>
            <a:r>
              <a:rPr lang="ru-RU" sz="8000" b="1" dirty="0" smtClean="0"/>
              <a:t> взвода, поднял бойцов в атаку, овладел одной из высот и удерживал её до подхода основных сил полка. 27 апреля 1945 года в ходе уличных боёв в Берлине  со взводом солдат вышел во фланг противнику, отрезал группу вражеских солдат и уничтожил более 10 солдат противника.</a:t>
            </a:r>
          </a:p>
          <a:p>
            <a:pPr>
              <a:buNone/>
            </a:pPr>
            <a:r>
              <a:rPr lang="ru-RU" sz="8000" b="1" dirty="0" smtClean="0"/>
              <a:t>Демобилизовался в 1946 году. Жил в Тольятти</a:t>
            </a:r>
            <a:r>
              <a:rPr lang="tt-RU" sz="8000" b="1" dirty="0" smtClean="0"/>
              <a:t>.</a:t>
            </a:r>
            <a:r>
              <a:rPr lang="ru-RU" sz="8000" b="1" dirty="0" smtClean="0"/>
              <a:t> </a:t>
            </a:r>
            <a:r>
              <a:rPr lang="tt-RU" sz="8000" b="1" dirty="0" smtClean="0"/>
              <a:t>П</a:t>
            </a:r>
            <a:r>
              <a:rPr lang="ru-RU" sz="8000" b="1" dirty="0" err="1" smtClean="0"/>
              <a:t>олный</a:t>
            </a:r>
            <a:r>
              <a:rPr lang="ru-RU" sz="8000" b="1" dirty="0" smtClean="0"/>
              <a:t> кавалер Ордена Славы</a:t>
            </a:r>
            <a:r>
              <a:rPr lang="tt-RU" sz="8000" b="1" dirty="0" smtClean="0"/>
              <a:t>.</a:t>
            </a:r>
            <a:endParaRPr lang="ru-RU" sz="8000" b="1" dirty="0" smtClean="0"/>
          </a:p>
          <a:p>
            <a:endParaRPr lang="ru-RU" sz="8000" b="1" dirty="0" smtClean="0"/>
          </a:p>
          <a:p>
            <a:endParaRPr lang="ru-RU" sz="5000" b="1" dirty="0" smtClean="0"/>
          </a:p>
          <a:p>
            <a:endParaRPr lang="ru-RU" sz="5000" b="1" dirty="0" smtClean="0"/>
          </a:p>
          <a:p>
            <a:endParaRPr lang="ru-RU" b="1" dirty="0" smtClean="0"/>
          </a:p>
          <a:p>
            <a:endParaRPr lang="ru-RU" sz="6200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928670"/>
            <a:ext cx="914400" cy="1371039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2208455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0668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0166" y="571480"/>
            <a:ext cx="7901014" cy="552609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                </a:t>
            </a:r>
            <a:r>
              <a:rPr lang="ru-RU" sz="2400" b="1" dirty="0" err="1" smtClean="0"/>
              <a:t>Пестонов</a:t>
            </a:r>
            <a:r>
              <a:rPr lang="ru-RU" sz="2400" b="1" dirty="0" smtClean="0"/>
              <a:t> Николай Федорович</a:t>
            </a:r>
          </a:p>
          <a:p>
            <a:pPr>
              <a:buNone/>
            </a:pPr>
            <a:r>
              <a:rPr lang="ru-RU" sz="2000" b="1" dirty="0" smtClean="0"/>
              <a:t>      родился в 1899 году в селе </a:t>
            </a:r>
            <a:r>
              <a:rPr lang="ru-RU" sz="2000" b="1" dirty="0" err="1" smtClean="0"/>
              <a:t>Аппаково</a:t>
            </a:r>
            <a:r>
              <a:rPr lang="ru-RU" sz="2000" b="1" dirty="0" smtClean="0"/>
              <a:t> в семье крестьянина. Русский. В рядах Красной Армии с 1942 года. Гвардии старший </a:t>
            </a:r>
            <a:r>
              <a:rPr lang="ru-RU" sz="2000" b="1" dirty="0" err="1" smtClean="0"/>
              <a:t>сержант.Командир</a:t>
            </a:r>
            <a:r>
              <a:rPr lang="ru-RU" sz="2000" b="1" dirty="0" smtClean="0"/>
              <a:t> отделения саперов 174-го стрелкового полка. В 1944 году за умелые действия во время переправы войск через </a:t>
            </a:r>
          </a:p>
          <a:p>
            <a:pPr>
              <a:buNone/>
            </a:pPr>
            <a:r>
              <a:rPr lang="ru-RU" sz="2000" b="1" dirty="0" smtClean="0"/>
              <a:t>     реку Днестр был награжден орденом Славы 3 степени.         </a:t>
            </a:r>
          </a:p>
          <a:p>
            <a:pPr>
              <a:buNone/>
            </a:pPr>
            <a:r>
              <a:rPr lang="ru-RU" sz="2000" b="1" dirty="0" smtClean="0"/>
              <a:t>        За разминирование минных полей в Белоруссии и Польши удостоен ордена Славы 2 степени.</a:t>
            </a:r>
          </a:p>
          <a:p>
            <a:pPr>
              <a:buNone/>
            </a:pPr>
            <a:r>
              <a:rPr lang="ru-RU" sz="2000" b="1" dirty="0" smtClean="0"/>
              <a:t>          За успешное форсирование реки Шпрее, захват и удерживание плацдарма на улице в Берлине был предоставлен к ордену Славы 1 степени.</a:t>
            </a:r>
          </a:p>
          <a:p>
            <a:pPr>
              <a:buNone/>
            </a:pPr>
            <a:r>
              <a:rPr lang="ru-RU" sz="2000" b="1" dirty="0" smtClean="0"/>
              <a:t>          Кавалер ордена Красной Звезды, Отечественной войны и медали За Отвагу.</a:t>
            </a:r>
          </a:p>
          <a:p>
            <a:pPr>
              <a:buNone/>
            </a:pPr>
            <a:r>
              <a:rPr lang="ru-RU" sz="2000" b="1" dirty="0" smtClean="0"/>
              <a:t>         После войны проживал в селе </a:t>
            </a:r>
            <a:r>
              <a:rPr lang="ru-RU" sz="2000" b="1" dirty="0" err="1" smtClean="0"/>
              <a:t>Аппаково</a:t>
            </a:r>
            <a:r>
              <a:rPr lang="ru-RU" sz="2000" b="1" dirty="0" smtClean="0"/>
              <a:t>. </a:t>
            </a:r>
          </a:p>
          <a:p>
            <a:endParaRPr lang="ru-RU" sz="2400" dirty="0" smtClean="0"/>
          </a:p>
        </p:txBody>
      </p:sp>
      <p:pic>
        <p:nvPicPr>
          <p:cNvPr id="5" name="Picture 3" descr="C:\Documents and Settings\Админ\Рабочий стол\Милияуша\картинки\DSCF3223.JPG"/>
          <p:cNvPicPr>
            <a:picLocks noChangeAspect="1" noChangeArrowheads="1"/>
          </p:cNvPicPr>
          <p:nvPr/>
        </p:nvPicPr>
        <p:blipFill>
          <a:blip r:embed="rId3" cstate="print"/>
          <a:srcRect l="36000" t="12000" r="19000" b="8000"/>
          <a:stretch>
            <a:fillRect/>
          </a:stretch>
        </p:blipFill>
        <p:spPr bwMode="auto">
          <a:xfrm>
            <a:off x="357158" y="642918"/>
            <a:ext cx="1223962" cy="167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9944466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066800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0166" y="357166"/>
            <a:ext cx="7186634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dirty="0" smtClean="0"/>
              <a:t>                                   Шаги </a:t>
            </a:r>
            <a:r>
              <a:rPr lang="ru-RU" sz="2000" b="1" dirty="0" err="1" smtClean="0"/>
              <a:t>Хатыпович</a:t>
            </a:r>
            <a:r>
              <a:rPr lang="ru-RU" sz="2000" b="1" dirty="0" smtClean="0"/>
              <a:t> Садыков</a:t>
            </a:r>
            <a:r>
              <a:rPr lang="ru-RU" sz="2000" dirty="0" smtClean="0"/>
              <a:t>, </a:t>
            </a:r>
          </a:p>
          <a:p>
            <a:pPr>
              <a:buNone/>
            </a:pPr>
            <a:r>
              <a:rPr lang="ru-RU" sz="2000" dirty="0" smtClean="0"/>
              <a:t>    </a:t>
            </a:r>
            <a:r>
              <a:rPr lang="ru-RU" sz="2000" b="1" dirty="0" smtClean="0"/>
              <a:t>  который родился в крестьянской семье в селе Каргополь уже в 1941 году был полковником, опытным командиром. Командующим артиллерией был назначен прибывший с фронта депутат Верховного Совета ТАССР полковник Ш.Х.Садыков. </a:t>
            </a:r>
          </a:p>
          <a:p>
            <a:pPr>
              <a:buNone/>
            </a:pPr>
            <a:r>
              <a:rPr lang="ru-RU" sz="2000" b="1" dirty="0" smtClean="0"/>
              <a:t>Бесстрашный и умелый </a:t>
            </a:r>
            <a:r>
              <a:rPr lang="ru-RU" sz="2000" b="1" dirty="0" err="1" smtClean="0"/>
              <a:t>командир,искуснейший</a:t>
            </a:r>
            <a:r>
              <a:rPr lang="ru-RU" sz="2000" b="1" dirty="0" smtClean="0"/>
              <a:t> артиллерист, превосходно знавший оружие, полковник Садыков пользовался любовью и уважением подчиненных. 8 марта 1943 года 146-я стрелковая дивизия в составе 49-й армии переходит в наступление на </a:t>
            </a:r>
            <a:r>
              <a:rPr lang="ru-RU" sz="2000" b="1" dirty="0" err="1" smtClean="0"/>
              <a:t>Спасо-Деминском</a:t>
            </a:r>
            <a:r>
              <a:rPr lang="ru-RU" sz="2000" b="1" dirty="0" smtClean="0"/>
              <a:t> направлении и на второй день боев перерезала Варшавское шоссе, разрушив укрепления немцев, которые они возводили более полутора лет. Солдаты освободили от немецких захватчиков 90 с лишним населенных пунктов.</a:t>
            </a:r>
          </a:p>
          <a:p>
            <a:pPr>
              <a:buNone/>
            </a:pPr>
            <a:r>
              <a:rPr lang="ru-RU" sz="2000" b="1" dirty="0" smtClean="0"/>
              <a:t>В этих боях на своем командном пункте погиб Шаги </a:t>
            </a:r>
            <a:r>
              <a:rPr lang="ru-RU" sz="2000" b="1" dirty="0" err="1" smtClean="0"/>
              <a:t>Хатыпович</a:t>
            </a:r>
            <a:r>
              <a:rPr lang="ru-RU" sz="2000" b="1" dirty="0" smtClean="0"/>
              <a:t> Садыков. Погиб он смертью храбрых. 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80916442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37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38100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Спасибо деду- за Победу!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200024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/>
              <a:t>Отгремели </a:t>
            </a:r>
            <a:r>
              <a:rPr lang="ru-RU" sz="2400" b="1" dirty="0"/>
              <a:t>взрывы, отгремели,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Родину спасти они сумели.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Нелегко </a:t>
            </a:r>
            <a:r>
              <a:rPr lang="ru-RU" sz="2400" b="1" dirty="0"/>
              <a:t>далась им та  </a:t>
            </a:r>
            <a:r>
              <a:rPr lang="ru-RU" sz="2400" b="1" dirty="0" smtClean="0"/>
              <a:t>Победа,   За </a:t>
            </a:r>
            <a:r>
              <a:rPr lang="ru-RU" sz="2400" b="1" dirty="0"/>
              <a:t>неё «Спасибо!» </a:t>
            </a:r>
            <a:r>
              <a:rPr lang="ru-RU" sz="2400" b="1" dirty="0" smtClean="0"/>
              <a:t>скажем            дедам</a:t>
            </a:r>
            <a:r>
              <a:rPr lang="ru-RU" sz="2400" b="1" dirty="0"/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8288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Гиматдинов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Ислям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Кирамович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(1927-1998)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3581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31746" name="Picture 2" descr="K:\Фото\Фото19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984" y="571480"/>
            <a:ext cx="4724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1538" y="0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Мой дедушка вернулся с Победой!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143000"/>
            <a:ext cx="8229600" cy="32004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                                                                                                                                                        Война …</a:t>
            </a:r>
            <a:br>
              <a:rPr lang="ru-RU" sz="2000" b="1" dirty="0" smtClean="0"/>
            </a:br>
            <a:r>
              <a:rPr lang="ru-RU" sz="2000" b="1" dirty="0" smtClean="0"/>
              <a:t>Это страшное слово чёрным эхом докатилось до родной  деревни </a:t>
            </a:r>
            <a:r>
              <a:rPr lang="ru-RU" sz="2400" b="1" dirty="0" smtClean="0"/>
              <a:t>Татарское </a:t>
            </a:r>
            <a:r>
              <a:rPr lang="ru-RU" sz="2400" b="1" dirty="0" err="1" smtClean="0"/>
              <a:t>Муллино</a:t>
            </a:r>
            <a:r>
              <a:rPr lang="ru-RU" sz="2000" b="1" dirty="0" smtClean="0"/>
              <a:t> моего деда</a:t>
            </a:r>
            <a:r>
              <a:rPr lang="ru-RU" sz="2000" dirty="0" smtClean="0"/>
              <a:t>  </a:t>
            </a:r>
            <a:r>
              <a:rPr lang="ru-RU" sz="2400" b="1" dirty="0" err="1" smtClean="0"/>
              <a:t>Гиматдинова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Исляма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Кирамовича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000" b="1" dirty="0" smtClean="0"/>
              <a:t> </a:t>
            </a:r>
            <a:r>
              <a:rPr lang="ru-RU" sz="2000" b="1" dirty="0"/>
              <a:t>В</a:t>
            </a:r>
            <a:r>
              <a:rPr lang="ru-RU" sz="2000" b="1" dirty="0" smtClean="0"/>
              <a:t>  </a:t>
            </a:r>
            <a:r>
              <a:rPr lang="ru-RU" sz="2000" b="1" dirty="0"/>
              <a:t>17 лет пошёл он защищать свою Родину. Воевал в 217-ой дивизии, которая входила в состав 50-ой армии. Дедушка служил в </a:t>
            </a:r>
            <a:r>
              <a:rPr lang="ru-RU" sz="2000" b="1" dirty="0" err="1" smtClean="0"/>
              <a:t>разведроте</a:t>
            </a:r>
            <a:r>
              <a:rPr lang="ru-RU" sz="2000" b="1" dirty="0" smtClean="0"/>
              <a:t>, был разведчиком.  </a:t>
            </a:r>
            <a:r>
              <a:rPr lang="ru-RU" sz="2000" b="1" dirty="0"/>
              <a:t>До Берлина он не дошёл.  Он сражался в этой страшной войне для того, чтобы мы сейчас жили счастливо, чтобы любили свою Родину и знали её </a:t>
            </a:r>
            <a:r>
              <a:rPr lang="ru-RU" sz="2000" b="1" dirty="0" smtClean="0"/>
              <a:t>историю.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>Мой </a:t>
            </a:r>
            <a:r>
              <a:rPr lang="ru-RU" sz="2000" b="1" dirty="0"/>
              <a:t>дедушка -  ветеран Великой Отечественной войны, много трудился и в мирные дни, был награждён Орденом  Трудового Красного Знамени.</a:t>
            </a:r>
            <a:br>
              <a:rPr lang="ru-RU" sz="2000" b="1" dirty="0"/>
            </a:br>
            <a:r>
              <a:rPr lang="ru-RU" sz="2000" b="1" dirty="0"/>
              <a:t>       Я не </a:t>
            </a:r>
            <a:r>
              <a:rPr lang="ru-RU" sz="2000" b="1" dirty="0" smtClean="0"/>
              <a:t>видела </a:t>
            </a:r>
            <a:r>
              <a:rPr lang="ru-RU" sz="2000" b="1" dirty="0"/>
              <a:t>своего деда, он умер,  когда </a:t>
            </a:r>
            <a:r>
              <a:rPr lang="ru-RU" sz="2000" b="1" dirty="0" smtClean="0"/>
              <a:t>еще не родилась </a:t>
            </a:r>
            <a:r>
              <a:rPr lang="ru-RU" sz="2000" b="1" dirty="0"/>
              <a:t>я,  но память о нём живёт в сердцах его детей и внуков. </a:t>
            </a:r>
            <a:br>
              <a:rPr lang="ru-RU" sz="2000" b="1" dirty="0"/>
            </a:br>
            <a:r>
              <a:rPr lang="ru-RU" sz="2000" b="1" dirty="0"/>
              <a:t>      За тебя, Родина, за поля, леса, луга, за города и сёла сражались наши деды и прадеды в годы войны. 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3581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72073946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905000"/>
            <a:ext cx="8229600" cy="3200400"/>
          </a:xfrm>
        </p:spPr>
        <p:txBody>
          <a:bodyPr>
            <a:noAutofit/>
          </a:bodyPr>
          <a:lstStyle/>
          <a:p>
            <a:r>
              <a:rPr lang="ru-RU" sz="2400" b="1" i="1" dirty="0"/>
              <a:t>Спасибо деду за Победу,</a:t>
            </a:r>
            <a:br>
              <a:rPr lang="ru-RU" sz="2400" b="1" i="1" dirty="0"/>
            </a:br>
            <a:r>
              <a:rPr lang="ru-RU" sz="2400" b="1" i="1" dirty="0"/>
              <a:t>За май, цветущий без войны.</a:t>
            </a:r>
            <a:br>
              <a:rPr lang="ru-RU" sz="2400" b="1" i="1" dirty="0"/>
            </a:br>
            <a:r>
              <a:rPr lang="ru-RU" sz="2400" b="1" i="1" dirty="0"/>
              <a:t>За честь, за славу, за салют победный,</a:t>
            </a:r>
            <a:br>
              <a:rPr lang="ru-RU" sz="2400" b="1" i="1" dirty="0"/>
            </a:br>
            <a:r>
              <a:rPr lang="ru-RU" sz="2400" b="1" i="1" dirty="0"/>
              <a:t>И за величие страны</a:t>
            </a:r>
            <a:r>
              <a:rPr lang="ru-RU" sz="2400" b="1" i="1" dirty="0" smtClean="0"/>
              <a:t>!</a:t>
            </a:r>
            <a:br>
              <a:rPr lang="ru-RU" sz="2400" b="1" i="1" dirty="0" smtClean="0"/>
            </a:b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dirty="0" smtClean="0"/>
              <a:t> </a:t>
            </a:r>
            <a:r>
              <a:rPr lang="ru-RU" sz="2400" b="1" dirty="0"/>
              <a:t>У времени есть своя память- </a:t>
            </a:r>
            <a:r>
              <a:rPr lang="ru-RU" sz="2400" b="1" dirty="0" err="1" smtClean="0"/>
              <a:t>история.И</a:t>
            </a:r>
            <a:r>
              <a:rPr lang="ru-RU" sz="2400" b="1" dirty="0" smtClean="0"/>
              <a:t> </a:t>
            </a:r>
            <a:r>
              <a:rPr lang="ru-RU" sz="2400" b="1" dirty="0"/>
              <a:t>потому мир не забывает о трагедиях, </a:t>
            </a:r>
            <a:r>
              <a:rPr lang="ru-RU" sz="2400" b="1" dirty="0" smtClean="0"/>
              <a:t>потрясавших </a:t>
            </a:r>
            <a:r>
              <a:rPr lang="ru-RU" sz="2400" b="1" dirty="0"/>
              <a:t>планету в разные эпохи, </a:t>
            </a:r>
            <a:r>
              <a:rPr lang="ru-RU" sz="2400" b="1" dirty="0" smtClean="0"/>
              <a:t>в </a:t>
            </a:r>
            <a:r>
              <a:rPr lang="ru-RU" sz="2400" b="1" dirty="0"/>
              <a:t>том числе и о </a:t>
            </a:r>
            <a:r>
              <a:rPr lang="ru-RU" sz="2400" b="1" dirty="0" smtClean="0"/>
              <a:t>жестоких войнах</a:t>
            </a:r>
            <a:r>
              <a:rPr lang="ru-RU" sz="2400" b="1" dirty="0"/>
              <a:t>, </a:t>
            </a:r>
            <a:r>
              <a:rPr lang="ru-RU" sz="2400" b="1" dirty="0" smtClean="0"/>
              <a:t>уносивших </a:t>
            </a:r>
            <a:r>
              <a:rPr lang="ru-RU" sz="2400" b="1" dirty="0"/>
              <a:t>миллионы </a:t>
            </a:r>
            <a:r>
              <a:rPr lang="ru-RU" sz="2400" b="1" dirty="0" err="1" smtClean="0"/>
              <a:t>жизней,разрушивших</a:t>
            </a:r>
            <a:r>
              <a:rPr lang="ru-RU" sz="2400" b="1" dirty="0" smtClean="0"/>
              <a:t> великие </a:t>
            </a:r>
            <a:r>
              <a:rPr lang="ru-RU" sz="2400" b="1" dirty="0" err="1" smtClean="0"/>
              <a:t>ценности,созданные</a:t>
            </a:r>
            <a:r>
              <a:rPr lang="ru-RU" sz="2400" b="1" dirty="0" smtClean="0"/>
              <a:t> </a:t>
            </a:r>
            <a:r>
              <a:rPr lang="ru-RU" sz="2400" b="1" dirty="0"/>
              <a:t>человеком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/>
              <a:t>Для нашей страны самой </a:t>
            </a:r>
            <a:r>
              <a:rPr lang="ru-RU" sz="2400" b="1" dirty="0" smtClean="0"/>
              <a:t>кровопролитной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/>
              <a:t>и самой страшной была война 1941-1945годов.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1418 </a:t>
            </a:r>
            <a:r>
              <a:rPr lang="ru-RU" sz="2400" b="1" dirty="0"/>
              <a:t>дней и ночей вел советский народ беспощадную войну против фашистских захватчиков. И на фронте, и в тылу наш народ отдавал все силы Победе.</a:t>
            </a:r>
            <a:br>
              <a:rPr lang="ru-RU" sz="2400" b="1" dirty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9144000" cy="3581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72073946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0"/>
            <a:ext cx="8072462" cy="758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нужно не мёртвым, это нужно живым!»</a:t>
            </a:r>
          </a:p>
          <a:p>
            <a:r>
              <a:rPr lang="ru-RU" dirty="0" smtClean="0"/>
              <a:t>В последние годы в России и Татарстане активизировалась работа по патриотическому воспитанию молодёжи .В школе необходимо развивать и  формировать глубокие нравственные качества личности. Приобщать школьников к истокам высокой духовности отечественного героизма и патриотизма через обучение пониманию происхождения этих качеств, умению воспринимать и творить жизнь по принципам родства и сопричастности с историей , традициями ,образцами мужественности и преданности своей стране , своему народу; воспитывать будущих граждан-патриотов, готовых служить своему Отечеству, любить и гордиться им. В нашей школе большое внимание уделяется гражданско-патриотическому воспитанию: действует школьный историко-краеведческий музей , создан военно-патриотический клуб «Оркестр», налажена и действует тимуровская работа по оказанию помощи и заботы престарелым и одиноким жителям нашего села. Ведётся поисково-исследовательская, экскурсионно-массовая, пропагандистская деятельность. Школьники шефствуют над памятником Неизвестному солдату , обелиском труженикам тыла и  памятником –танком в память об участниках боевых действий в Афганистане и Чечне и других горячих точках.</a:t>
            </a:r>
          </a:p>
          <a:p>
            <a:r>
              <a:rPr lang="ru-RU" dirty="0" smtClean="0"/>
              <a:t>История не только просвещает, учит , но и воспитывает. Это коллективная память народа, обращённая как в прошлое ,так и в будущее.Память неразрывно связывает поколения. Это духовный мост через годы, десятилетия. И силу свою ,и храбрость, и красоту , и мужество-весь дух свой человеку помогает обрести священная память о защитнике родной земли.</a:t>
            </a:r>
          </a:p>
          <a:p>
            <a:r>
              <a:rPr lang="ru-RU" dirty="0" smtClean="0"/>
              <a:t>«Есть память, которой не будет забвенья,</a:t>
            </a:r>
          </a:p>
          <a:p>
            <a:r>
              <a:rPr lang="ru-RU" dirty="0" smtClean="0"/>
              <a:t>Есть память , которой не будет конца!»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душка Кристсины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0"/>
            <a:ext cx="8072462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душка Кристсины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8072462" cy="771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душка Эндже...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85728"/>
            <a:ext cx="6572296" cy="49291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3042" y="5572140"/>
            <a:ext cx="692948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/>
              <a:t>Прадедушка </a:t>
            </a:r>
            <a:r>
              <a:rPr lang="ru-RU" sz="3000" dirty="0" err="1" smtClean="0"/>
              <a:t>Идиятуллиной</a:t>
            </a:r>
            <a:r>
              <a:rPr lang="ru-RU" sz="3000" dirty="0" smtClean="0"/>
              <a:t> </a:t>
            </a:r>
            <a:r>
              <a:rPr lang="ru-RU" sz="3000" dirty="0" err="1" smtClean="0"/>
              <a:t>Эндже</a:t>
            </a:r>
            <a:r>
              <a:rPr lang="ru-RU" sz="3000" dirty="0" smtClean="0"/>
              <a:t>. </a:t>
            </a:r>
          </a:p>
          <a:p>
            <a:pPr algn="ctr"/>
            <a:r>
              <a:rPr lang="ru-RU" sz="3000" dirty="0" smtClean="0"/>
              <a:t>Гарипов </a:t>
            </a:r>
            <a:r>
              <a:rPr lang="ru-RU" sz="3000" dirty="0" err="1" smtClean="0"/>
              <a:t>Харис</a:t>
            </a:r>
            <a:r>
              <a:rPr lang="ru-RU" sz="3000" dirty="0" smtClean="0"/>
              <a:t> Гарипович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714356"/>
            <a:ext cx="728667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Мой прадедушка родился в 1905 году в </a:t>
            </a:r>
            <a:r>
              <a:rPr lang="ru-RU" sz="2000" dirty="0" err="1" smtClean="0"/>
              <a:t>Алькеевском</a:t>
            </a:r>
            <a:r>
              <a:rPr lang="ru-RU" sz="2000" dirty="0" smtClean="0"/>
              <a:t> районе в с.Старые Челны. До войны работал бригадиром.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И в 1941 году пошел на войну в стрелецкий полк. В это время ему было 36 лет и появился на свет его сын, мой дедушка. Дедушка рассказывал, что без отца было плохо. День и ночь работали на поле. Есть было нечего, и чтобы было повеселее, они играли в разные игры. Прадедушка в 1943 году попал к партизанам и они до 1945 года вместе воевали. 1945 году он приехал в Сталинград и помог строительству города. И только в 1946 году приехал домой с победой!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душка Расима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85728"/>
            <a:ext cx="5143536" cy="50713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71670" y="5500702"/>
            <a:ext cx="60007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Прадедушка </a:t>
            </a:r>
            <a:r>
              <a:rPr lang="ru-RU" sz="3200" dirty="0" err="1" smtClean="0"/>
              <a:t>Гатауллина</a:t>
            </a:r>
            <a:r>
              <a:rPr lang="ru-RU" sz="3200" dirty="0" smtClean="0"/>
              <a:t> </a:t>
            </a:r>
            <a:r>
              <a:rPr lang="ru-RU" sz="3200" dirty="0" err="1" smtClean="0"/>
              <a:t>Расима</a:t>
            </a:r>
            <a:r>
              <a:rPr lang="ru-RU" sz="3200" dirty="0" smtClean="0"/>
              <a:t>.</a:t>
            </a:r>
          </a:p>
          <a:p>
            <a:pPr algn="ctr"/>
            <a:r>
              <a:rPr lang="ru-RU" sz="3200" dirty="0" err="1" smtClean="0"/>
              <a:t>Сагиров</a:t>
            </a:r>
            <a:r>
              <a:rPr lang="ru-RU" sz="3200" dirty="0" smtClean="0"/>
              <a:t> </a:t>
            </a:r>
            <a:r>
              <a:rPr lang="ru-RU" sz="3200" dirty="0" err="1" smtClean="0"/>
              <a:t>Кашаф</a:t>
            </a:r>
            <a:r>
              <a:rPr lang="ru-RU" sz="3200" dirty="0" smtClean="0"/>
              <a:t> </a:t>
            </a:r>
            <a:r>
              <a:rPr lang="ru-RU" sz="3200" smtClean="0"/>
              <a:t>Сагирович</a:t>
            </a:r>
            <a:endParaRPr lang="ru-RU" sz="3200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0"/>
            <a:ext cx="735811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t-RU" sz="2000" dirty="0" smtClean="0"/>
              <a:t>Папа моей бабушки Сагиров Кашаф родился 22 мая 1923 года в Алькееввском районе, в деревне Старые Челны. До Великой Отечественной Войны в родной деревне работал бригадиром. </a:t>
            </a:r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tt-RU" sz="2000" dirty="0" smtClean="0"/>
              <a:t>Прадедушку тоже забирают на фронт. Он служил на Волховском фронте. Прадедушка за хорошую работу награждается медалями и орденами. </a:t>
            </a:r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tt-RU" sz="2000" dirty="0" smtClean="0"/>
              <a:t>Когда закончилась Великая Отечественная Война, он возвращается в родную дервеню. Там работает пчеловодом, плотником,  начальником склада.</a:t>
            </a:r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tt-RU" sz="2000" dirty="0" smtClean="0"/>
              <a:t>Мой прадедушка сейчас на заслуженном отдыхе. Он с прабабушкой Хадича жили  в родной деревне . Они воспитали пять прекрасных детей. К сожалению, прабабушка 2 года назад умерла. Прадедушка теперь живет с нами. Я у него спрашиваю о войне, о трудностях на фронте. Когда я вырасту, хочу быть таким, как он. Я очень им горжусь! 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имов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57166"/>
            <a:ext cx="5664662" cy="48081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5429264"/>
            <a:ext cx="61436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Прадедушка Фаттахова </a:t>
            </a:r>
            <a:r>
              <a:rPr lang="ru-RU" sz="2800" b="1" i="1" dirty="0" err="1" smtClean="0"/>
              <a:t>Нияза</a:t>
            </a:r>
            <a:endParaRPr lang="ru-RU" sz="2800" b="1" i="1" dirty="0" smtClean="0"/>
          </a:p>
          <a:p>
            <a:pPr algn="ctr"/>
            <a:r>
              <a:rPr lang="ru-RU" sz="2800" b="1" i="1" dirty="0" smtClean="0"/>
              <a:t>Каримов </a:t>
            </a:r>
            <a:r>
              <a:rPr lang="ru-RU" sz="2800" b="1" i="1" dirty="0" err="1" smtClean="0"/>
              <a:t>Ахметгалим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Каримович</a:t>
            </a:r>
            <a:endParaRPr lang="ru-RU" sz="2800" dirty="0" smtClean="0"/>
          </a:p>
          <a:p>
            <a:pPr algn="ctr"/>
            <a:r>
              <a:rPr lang="ru-RU" sz="2800" b="1" i="1" dirty="0" smtClean="0"/>
              <a:t>(1911-2003)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382" y="357166"/>
            <a:ext cx="79296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Мой прадедушка Карим </a:t>
            </a:r>
            <a:r>
              <a:rPr lang="ru-RU" sz="2400" dirty="0" err="1" smtClean="0"/>
              <a:t>Ахметгалим</a:t>
            </a:r>
            <a:r>
              <a:rPr lang="ru-RU" sz="2400" dirty="0" smtClean="0"/>
              <a:t> </a:t>
            </a:r>
            <a:r>
              <a:rPr lang="ru-RU" sz="2400" dirty="0" err="1" smtClean="0"/>
              <a:t>Каримович</a:t>
            </a:r>
            <a:r>
              <a:rPr lang="ru-RU" sz="2400" dirty="0" smtClean="0"/>
              <a:t> родился в 1911 году в Республике Татарстан, в </a:t>
            </a:r>
            <a:r>
              <a:rPr lang="ru-RU" sz="2400" dirty="0" err="1" smtClean="0"/>
              <a:t>Алькеевском</a:t>
            </a:r>
            <a:r>
              <a:rPr lang="ru-RU" sz="2400" dirty="0" smtClean="0"/>
              <a:t> районе, в деревне </a:t>
            </a:r>
            <a:r>
              <a:rPr lang="ru-RU" sz="2400" dirty="0" err="1" smtClean="0"/>
              <a:t>Тат.Студеное</a:t>
            </a:r>
            <a:r>
              <a:rPr lang="ru-RU" sz="2400" dirty="0" smtClean="0"/>
              <a:t>. В 1941 году был мобилизован на фронт. Он принимал участие в героических сражениях за Сталинград и был удостоен медалей и орденов. Затем, 24.08.1941 он попал в плен к фашистам. В 1945 году Советские войска освободили его из плена. И он вернулся домой. Всю оставшуюся жизнь он работал в родном селе на благо своей Отчизны. В 2003 году мой прадедушка умер. Но память о нем будет жить в наших сердцах вечно!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8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428604"/>
            <a:ext cx="3714776" cy="4572032"/>
          </a:xfrm>
          <a:prstGeom prst="rect">
            <a:avLst/>
          </a:prstGeom>
        </p:spPr>
      </p:pic>
      <p:pic>
        <p:nvPicPr>
          <p:cNvPr id="3" name="Рисунок 2" descr="DSCN08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428604"/>
            <a:ext cx="3357586" cy="4572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728" y="5214950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Прадедушка </a:t>
            </a:r>
            <a:r>
              <a:rPr lang="ru-RU" sz="2400" dirty="0" err="1" smtClean="0"/>
              <a:t>Хайрутдинова</a:t>
            </a:r>
            <a:r>
              <a:rPr lang="ru-RU" sz="2400" dirty="0" smtClean="0"/>
              <a:t> Салавата</a:t>
            </a:r>
          </a:p>
          <a:p>
            <a:pPr algn="ctr"/>
            <a:r>
              <a:rPr lang="ru-RU" sz="2400" dirty="0" smtClean="0"/>
              <a:t>Хасанов </a:t>
            </a:r>
            <a:r>
              <a:rPr lang="ru-RU" sz="2400" dirty="0" err="1" smtClean="0"/>
              <a:t>Замиль</a:t>
            </a:r>
            <a:r>
              <a:rPr lang="ru-RU" sz="2400" dirty="0" smtClean="0"/>
              <a:t> </a:t>
            </a:r>
            <a:r>
              <a:rPr lang="ru-RU" sz="2400" dirty="0" err="1" smtClean="0"/>
              <a:t>Киямович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500042"/>
            <a:ext cx="785818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Хасанов </a:t>
            </a:r>
            <a:r>
              <a:rPr lang="ru-RU" sz="2000" dirty="0" err="1" smtClean="0"/>
              <a:t>Замиль</a:t>
            </a:r>
            <a:r>
              <a:rPr lang="ru-RU" sz="2000" dirty="0" smtClean="0"/>
              <a:t> </a:t>
            </a:r>
            <a:r>
              <a:rPr lang="ru-RU" sz="2000" dirty="0" err="1" smtClean="0"/>
              <a:t>Киямович</a:t>
            </a:r>
            <a:r>
              <a:rPr lang="ru-RU" sz="2000" dirty="0" smtClean="0"/>
              <a:t> родился 25.08.08 в селе </a:t>
            </a:r>
            <a:r>
              <a:rPr lang="ru-RU" sz="2000" dirty="0" err="1" smtClean="0"/>
              <a:t>Ахметьево</a:t>
            </a:r>
            <a:r>
              <a:rPr lang="ru-RU" sz="2000" dirty="0" smtClean="0"/>
              <a:t>, в </a:t>
            </a:r>
            <a:r>
              <a:rPr lang="ru-RU" sz="2000" dirty="0" err="1" smtClean="0"/>
              <a:t>Алькеевском</a:t>
            </a:r>
            <a:r>
              <a:rPr lang="ru-RU" sz="2000" dirty="0" smtClean="0"/>
              <a:t> районе в семье сельского муллы. </a:t>
            </a:r>
          </a:p>
          <a:p>
            <a:r>
              <a:rPr lang="ru-RU" sz="2000" dirty="0" smtClean="0"/>
              <a:t>В апреле 1942 года он добровольно уходит на фронт, где его назначают корректором в редакцию при фронтовой газеты на татарском языке «Вперед на врага». </a:t>
            </a:r>
          </a:p>
          <a:p>
            <a:r>
              <a:rPr lang="ru-RU" sz="2000" dirty="0" smtClean="0"/>
              <a:t>В 1944 году при взятии города Кенигсберг дед был тяжело ранен. Под шквалом огня его боевые товарищи вынесли его с поля боя и поспешно оставили прифронтовом лазарете. Командиры, не найдя своего лучшего боевого друга среди живых, послал похоронку на родину деда, что он погиб как храбрый воин. </a:t>
            </a:r>
          </a:p>
          <a:p>
            <a:r>
              <a:rPr lang="ru-RU" sz="2000" dirty="0" smtClean="0"/>
              <a:t>С войны дед вернулся только в августе 1945 года. Вся грудь деде в боевых орденах и медалях, которые он получил за проявленный героизм на фронте. </a:t>
            </a:r>
          </a:p>
          <a:p>
            <a:r>
              <a:rPr lang="ru-RU" sz="2000" dirty="0" smtClean="0"/>
              <a:t>В послевоенное мирное время дед с огромным желанием работал педагогом в школе. Школа, которыми он руководил, всегда были передовыми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Он умер в 1990 году и был похоронен с почестями в селе </a:t>
            </a:r>
            <a:r>
              <a:rPr lang="ru-RU" dirty="0" err="1" smtClean="0"/>
              <a:t>Измери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Я горжусь своим дедом!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85918" y="-5080"/>
          <a:ext cx="6096000" cy="686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Составление плана работы. Сбор материалов для проекта. Работа с литературой, Интернет-ресурсами, средствами массовой информации.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Возложение цветов к памятнику Неизвестного солдата.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Сентябрь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</a:rPr>
                        <a:t>учащиеся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</a:rPr>
                        <a:t>классный руководитель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</a:rPr>
                        <a:t>родители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Встречи со старожилами, жителями села, запись их воспоминаний. Тимуровская работа.  Пополнение фонда школьного историко-краеведческого музея .Выступление с концертом перед пожилыми людьми Дома престарелых.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Октябрь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 школы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жители села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Сотрудничество с педагогами и библиотекарями. Конкурс рисунков в формате А4 «Мы этой памяти верны!»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Ноябрь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библиотекари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классный руководитель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Шефство над памятниками и обелисками села. Конкурс чтецов стихов на военную тематику. Работа с семейными альбомами.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Декабрь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 школы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военно-патриотических плакатов «Этих дней не смолкнет слава!»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Январь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классный руководитель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8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357166"/>
            <a:ext cx="6925056" cy="48366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4414" y="5643578"/>
            <a:ext cx="7929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Мой дед воевал с известными татарскими писателями: </a:t>
            </a:r>
            <a:r>
              <a:rPr lang="ru-RU" sz="2000" dirty="0" err="1" smtClean="0"/>
              <a:t>Шайхи</a:t>
            </a:r>
            <a:r>
              <a:rPr lang="ru-RU" sz="2000" dirty="0" smtClean="0"/>
              <a:t> </a:t>
            </a:r>
            <a:r>
              <a:rPr lang="ru-RU" sz="2000" dirty="0" err="1" smtClean="0"/>
              <a:t>Маннуром</a:t>
            </a:r>
            <a:r>
              <a:rPr lang="ru-RU" sz="2000" dirty="0" smtClean="0"/>
              <a:t>, </a:t>
            </a:r>
            <a:r>
              <a:rPr lang="ru-RU" sz="2000" dirty="0" err="1" smtClean="0"/>
              <a:t>Авзалом</a:t>
            </a:r>
            <a:r>
              <a:rPr lang="ru-RU" sz="2000" dirty="0" smtClean="0"/>
              <a:t> </a:t>
            </a:r>
            <a:r>
              <a:rPr lang="ru-RU" sz="2000" dirty="0" err="1" smtClean="0"/>
              <a:t>Шамовым</a:t>
            </a:r>
            <a:r>
              <a:rPr lang="ru-RU" sz="2000" dirty="0" smtClean="0"/>
              <a:t> и другими.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Боевые ордена и медали моего деда</a:t>
            </a:r>
            <a:endParaRPr lang="ru-RU" sz="3600" dirty="0"/>
          </a:p>
        </p:txBody>
      </p:sp>
      <p:pic>
        <p:nvPicPr>
          <p:cNvPr id="5" name="Содержимое 4" descr="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67752" y="1524000"/>
            <a:ext cx="3392296" cy="4664075"/>
          </a:xfrm>
        </p:spPr>
      </p:pic>
      <p:pic>
        <p:nvPicPr>
          <p:cNvPr id="6" name="Содержимое 5" descr="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09502" y="1524000"/>
            <a:ext cx="3392296" cy="4664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309" y="209006"/>
            <a:ext cx="8229600" cy="3200400"/>
          </a:xfrm>
        </p:spPr>
        <p:txBody>
          <a:bodyPr>
            <a:noAutofit/>
          </a:bodyPr>
          <a:lstStyle/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3581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4" name="Рисунок 3" descr="14040-1600x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95600" y="0"/>
            <a:ext cx="4572000" cy="70173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Пусть не быть тому пожару,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Пусть не снится нам тот год,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Что вошел в мозги кошмаром…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 Мир!»- воскликнул наш народ.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Я- солдат. Война как пуля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Сквозь сердца людей прошла.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Мы покой земле вернули,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Нашим жертвам нет числа.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 Мир !»- мы требуем, солдаты,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Те, кто жив и кто погиб.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 Мир!» – и клятва эта свята,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Пусть запомнят все враги!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Если  я что-либо сделал,-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Мне важнее всяких дел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Мир крепить на свете белом,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Чтобы полдень голубел.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поняли вы это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 моих стихов,- я рад.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Мир! Для всех! Для всей планеты!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Вот –награда из наград.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          (П.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Хузангай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54020462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8390" y="2362200"/>
            <a:ext cx="901561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Благодарим за внимание!</a:t>
            </a:r>
            <a:endParaRPr lang="ru-RU" sz="60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14479" y="571479"/>
          <a:ext cx="6572295" cy="576895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90765"/>
                <a:gridCol w="2190765"/>
                <a:gridCol w="2190765"/>
              </a:tblGrid>
              <a:tr h="1401803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инсценированной военно-патриотической песни. Участие в митинге у памятника участникам боевых действий в Афганистане и Чечне.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Февраль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классный руководитель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администрация школы</a:t>
                      </a:r>
                      <a:endParaRPr lang="ru-RU" sz="1200" dirty="0"/>
                    </a:p>
                  </a:txBody>
                  <a:tcPr/>
                </a:tc>
              </a:tr>
              <a:tr h="1455718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Классный час на тему «Они ковали Победу в тылу»( о тружениках тыла).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Фотоконкурс «Ветераны живут рядом». Фотовыставка.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Март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классный руководитель</a:t>
                      </a:r>
                      <a:endParaRPr lang="ru-RU" sz="1200" dirty="0"/>
                    </a:p>
                  </a:txBody>
                  <a:tcPr/>
                </a:tc>
              </a:tr>
              <a:tr h="1940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</a:rPr>
                        <a:t>Проба пера (стихи, сочинения о ветеранах Великой Отечественной Войны.) Тимуровская работа. Систематизация   собранного материала. Подготовка папки документов проекта. Оформление стенда.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</a:rPr>
                        <a:t>Апрель</a:t>
                      </a:r>
                      <a:endParaRPr lang="ru-RU" sz="1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классный руководитель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 школы</a:t>
                      </a:r>
                      <a:endParaRPr lang="ru-RU" sz="1200" dirty="0"/>
                    </a:p>
                  </a:txBody>
                  <a:tcPr/>
                </a:tc>
              </a:tr>
              <a:tr h="970478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в параде Победы. Конкурс рисунков на асфальте «Пусть всегда будет мир!»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учащиеся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 жители района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357298"/>
            <a:ext cx="75009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 </a:t>
            </a:r>
          </a:p>
          <a:p>
            <a:r>
              <a:rPr lang="ru-RU" sz="2000" dirty="0" smtClean="0"/>
              <a:t>«Пускай давно закончена война,</a:t>
            </a:r>
          </a:p>
          <a:p>
            <a:r>
              <a:rPr lang="ru-RU" sz="2000" dirty="0" smtClean="0"/>
              <a:t>Но в памяти и золотом на плитах</a:t>
            </a:r>
          </a:p>
          <a:p>
            <a:r>
              <a:rPr lang="ru-RU" sz="2000" dirty="0" smtClean="0"/>
              <a:t>Записаны героев имена.</a:t>
            </a:r>
          </a:p>
          <a:p>
            <a:r>
              <a:rPr lang="ru-RU" sz="2000" dirty="0" smtClean="0"/>
              <a:t>От нас ушедших , но не позабытых.</a:t>
            </a:r>
          </a:p>
          <a:p>
            <a:r>
              <a:rPr lang="ru-RU" sz="2000" dirty="0" smtClean="0"/>
              <a:t>Бессмертны павшие за свой народ.</a:t>
            </a:r>
          </a:p>
          <a:p>
            <a:r>
              <a:rPr lang="ru-RU" sz="2000" dirty="0" smtClean="0"/>
              <a:t>Народ, забывший их- умрёт!»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Забывать нельзя, забывать –значит предавать , </a:t>
            </a:r>
            <a:r>
              <a:rPr lang="ru-RU" sz="2000" dirty="0" err="1" smtClean="0"/>
              <a:t>предавать</a:t>
            </a:r>
            <a:r>
              <a:rPr lang="ru-RU" sz="2000" dirty="0" smtClean="0"/>
              <a:t> тех, кто в далёких сороковых ,погибая, думал о нас, будущих поколениях!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Наш школьный историко-краеведческий музей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179375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7" name="Содержимое 6" descr="SAM_310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989099"/>
            <a:ext cx="4022725" cy="4076527"/>
          </a:xfrm>
        </p:spPr>
      </p:pic>
      <p:pic>
        <p:nvPicPr>
          <p:cNvPr id="8" name="Содержимое 7" descr="SAM_311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500175"/>
            <a:ext cx="4041775" cy="416601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 в библиотеке</a:t>
            </a:r>
            <a:endParaRPr lang="ru-RU" dirty="0"/>
          </a:p>
        </p:txBody>
      </p:sp>
      <p:pic>
        <p:nvPicPr>
          <p:cNvPr id="4" name="Содержимое 3" descr="SAM_31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1571612"/>
            <a:ext cx="6732085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6338897</TotalTime>
  <Words>3660</Words>
  <Application>Microsoft Office PowerPoint</Application>
  <PresentationFormat>Экран (4:3)</PresentationFormat>
  <Paragraphs>321</Paragraphs>
  <Slides>53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5" baseType="lpstr">
      <vt:lpstr>Солнцестояние</vt:lpstr>
      <vt:lpstr>Слайд</vt:lpstr>
      <vt:lpstr>Проект классного руководителя «Никто не забыт, ничто не забыто!», приуроченный к 70-летиию в Великой Отечественной Войне </vt:lpstr>
      <vt:lpstr>Слайд 2</vt:lpstr>
      <vt:lpstr>Слайд 3</vt:lpstr>
      <vt:lpstr>Слайд 4</vt:lpstr>
      <vt:lpstr>Слайд 5</vt:lpstr>
      <vt:lpstr>Слайд 6</vt:lpstr>
      <vt:lpstr>Слайд 7</vt:lpstr>
      <vt:lpstr>Наш школьный историко-краеведческий музей</vt:lpstr>
      <vt:lpstr>Классный час в библиотеке</vt:lpstr>
      <vt:lpstr>Конкурс тематических плакатов      «Мы победили!»</vt:lpstr>
      <vt:lpstr>Слайд 11</vt:lpstr>
      <vt:lpstr>Конкурс рисунков «Нам дороги эти забывать нельзя!»</vt:lpstr>
      <vt:lpstr>Конкурс инсценированной военно-патриотической песни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Шестерым славным сынам нашего района присвоено звание Героя Советского Союза:   </vt:lpstr>
      <vt:lpstr>Слайд 25</vt:lpstr>
      <vt:lpstr> </vt:lpstr>
      <vt:lpstr>Слайд 27</vt:lpstr>
      <vt:lpstr>Слайд 28</vt:lpstr>
      <vt:lpstr>Слайд 29</vt:lpstr>
      <vt:lpstr> </vt:lpstr>
      <vt:lpstr>Слайд 31</vt:lpstr>
      <vt:lpstr>Слайд 32</vt:lpstr>
      <vt:lpstr> </vt:lpstr>
      <vt:lpstr> </vt:lpstr>
      <vt:lpstr> </vt:lpstr>
      <vt:lpstr>Слайд 36</vt:lpstr>
      <vt:lpstr>                                                                                    Гиматдинов Ислям Кирамович  (1927-1998)</vt:lpstr>
      <vt:lpstr>                                                                                                                                                        Война … Это страшное слово чёрным эхом докатилось до родной  деревни Татарское Муллино моего деда  Гиматдинова Исляма Кирамовича.  В  17 лет пошёл он защищать свою Родину. Воевал в 217-ой дивизии, которая входила в состав 50-ой армии. Дедушка служил в разведроте, был разведчиком.  До Берлина он не дошёл.  Он сражался в этой страшной войне для того, чтобы мы сейчас жили счастливо, чтобы любили свою Родину и знали её историю. Мой дедушка -  ветеран Великой Отечественной войны, много трудился и в мирные дни, был награждён Орденом  Трудового Красного Знамени.        Я не видела своего деда, он умер,  когда еще не родилась я,  но память о нём живёт в сердцах его детей и внуков.        За тебя, Родина, за поля, леса, луга, за города и сёла сражались наши деды и прадеды в годы войны.  </vt:lpstr>
      <vt:lpstr>Спасибо деду за Победу, За май, цветущий без войны. За честь, за славу, за салют победный, И за величие страны!    У времени есть своя память- история.И потому мир не забывает о трагедиях, потрясавших планету в разные эпохи, в том числе и о жестоких войнах, уносивших миллионы жизней,разрушивших великие ценности,созданные человеком.  Для нашей страны самой кровопролитной  и самой страшной была война 1941-1945годов.  1418 дней и ночей вел советский народ беспощадную войну против фашистских захватчиков. И на фронте, и в тылу наш народ отдавал все силы Победе. 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Боевые ордена и медали моего деда</vt:lpstr>
      <vt:lpstr>Слайд 52</vt:lpstr>
      <vt:lpstr>Слайд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МБО</dc:creator>
  <cp:lastModifiedBy>Рушат</cp:lastModifiedBy>
  <cp:revision>330</cp:revision>
  <dcterms:modified xsi:type="dcterms:W3CDTF">2015-03-05T18:54:28Z</dcterms:modified>
</cp:coreProperties>
</file>